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63" r:id="rId3"/>
    <p:sldId id="264" r:id="rId4"/>
    <p:sldId id="265" r:id="rId5"/>
    <p:sldId id="266" r:id="rId6"/>
    <p:sldId id="267" r:id="rId7"/>
    <p:sldId id="269" r:id="rId8"/>
    <p:sldId id="268" r:id="rId9"/>
    <p:sldId id="257" r:id="rId10"/>
    <p:sldId id="258" r:id="rId11"/>
    <p:sldId id="270" r:id="rId12"/>
    <p:sldId id="272" r:id="rId13"/>
    <p:sldId id="273" r:id="rId14"/>
    <p:sldId id="260" r:id="rId15"/>
    <p:sldId id="261" r:id="rId16"/>
    <p:sldId id="262" r:id="rId17"/>
    <p:sldId id="274" r:id="rId18"/>
    <p:sldId id="275" r:id="rId19"/>
    <p:sldId id="276" r:id="rId20"/>
    <p:sldId id="278" r:id="rId21"/>
    <p:sldId id="279" r:id="rId22"/>
    <p:sldId id="277" r:id="rId23"/>
    <p:sldId id="280" r:id="rId24"/>
    <p:sldId id="281" r:id="rId25"/>
    <p:sldId id="282" r:id="rId26"/>
    <p:sldId id="283"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74" autoAdjust="0"/>
  </p:normalViewPr>
  <p:slideViewPr>
    <p:cSldViewPr snapToGrid="0">
      <p:cViewPr varScale="1">
        <p:scale>
          <a:sx n="56" d="100"/>
          <a:sy n="56"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C7C40-3AE5-4767-94BE-B628FB6961F0}" type="datetimeFigureOut">
              <a:rPr kumimoji="1" lang="ja-JP" altLang="en-US" smtClean="0"/>
              <a:t>2022/8/25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E4F32-E6E3-40CE-B754-A4A8DC9D1B2B}" type="slidenum">
              <a:rPr kumimoji="1" lang="ja-JP" altLang="en-US" smtClean="0"/>
              <a:t>‹#›</a:t>
            </a:fld>
            <a:endParaRPr kumimoji="1" lang="ja-JP" altLang="en-US"/>
          </a:p>
        </p:txBody>
      </p:sp>
    </p:spTree>
    <p:extLst>
      <p:ext uri="{BB962C8B-B14F-4D97-AF65-F5344CB8AC3E}">
        <p14:creationId xmlns:p14="http://schemas.microsoft.com/office/powerpoint/2010/main" val="28227725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a:t>
            </a:fld>
            <a:endParaRPr kumimoji="1" lang="ja-JP" altLang="en-US"/>
          </a:p>
        </p:txBody>
      </p:sp>
    </p:spTree>
    <p:extLst>
      <p:ext uri="{BB962C8B-B14F-4D97-AF65-F5344CB8AC3E}">
        <p14:creationId xmlns:p14="http://schemas.microsoft.com/office/powerpoint/2010/main" val="398989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10</a:t>
            </a:fld>
            <a:endParaRPr kumimoji="1" lang="ja-JP" altLang="en-US"/>
          </a:p>
        </p:txBody>
      </p:sp>
    </p:spTree>
    <p:extLst>
      <p:ext uri="{BB962C8B-B14F-4D97-AF65-F5344CB8AC3E}">
        <p14:creationId xmlns:p14="http://schemas.microsoft.com/office/powerpoint/2010/main" val="170129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11</a:t>
            </a:fld>
            <a:endParaRPr kumimoji="1" lang="ja-JP" altLang="en-US"/>
          </a:p>
        </p:txBody>
      </p:sp>
    </p:spTree>
    <p:extLst>
      <p:ext uri="{BB962C8B-B14F-4D97-AF65-F5344CB8AC3E}">
        <p14:creationId xmlns:p14="http://schemas.microsoft.com/office/powerpoint/2010/main" val="302192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12</a:t>
            </a:fld>
            <a:endParaRPr kumimoji="1" lang="ja-JP" altLang="en-US"/>
          </a:p>
        </p:txBody>
      </p:sp>
    </p:spTree>
    <p:extLst>
      <p:ext uri="{BB962C8B-B14F-4D97-AF65-F5344CB8AC3E}">
        <p14:creationId xmlns:p14="http://schemas.microsoft.com/office/powerpoint/2010/main" val="351666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282575"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13</a:t>
            </a:fld>
            <a:endParaRPr kumimoji="1" lang="ja-JP" altLang="en-US"/>
          </a:p>
        </p:txBody>
      </p:sp>
    </p:spTree>
    <p:extLst>
      <p:ext uri="{BB962C8B-B14F-4D97-AF65-F5344CB8AC3E}">
        <p14:creationId xmlns:p14="http://schemas.microsoft.com/office/powerpoint/2010/main" val="1412385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14</a:t>
            </a:fld>
            <a:endParaRPr kumimoji="1" lang="ja-JP" altLang="en-US"/>
          </a:p>
        </p:txBody>
      </p:sp>
    </p:spTree>
    <p:extLst>
      <p:ext uri="{BB962C8B-B14F-4D97-AF65-F5344CB8AC3E}">
        <p14:creationId xmlns:p14="http://schemas.microsoft.com/office/powerpoint/2010/main" val="65037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15</a:t>
            </a:fld>
            <a:endParaRPr kumimoji="1" lang="ja-JP" altLang="en-US"/>
          </a:p>
        </p:txBody>
      </p:sp>
    </p:spTree>
    <p:extLst>
      <p:ext uri="{BB962C8B-B14F-4D97-AF65-F5344CB8AC3E}">
        <p14:creationId xmlns:p14="http://schemas.microsoft.com/office/powerpoint/2010/main" val="113714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16</a:t>
            </a:fld>
            <a:endParaRPr kumimoji="1" lang="ja-JP" altLang="en-US"/>
          </a:p>
        </p:txBody>
      </p:sp>
    </p:spTree>
    <p:extLst>
      <p:ext uri="{BB962C8B-B14F-4D97-AF65-F5344CB8AC3E}">
        <p14:creationId xmlns:p14="http://schemas.microsoft.com/office/powerpoint/2010/main" val="412458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282575"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17</a:t>
            </a:fld>
            <a:endParaRPr kumimoji="1" lang="ja-JP" altLang="en-US"/>
          </a:p>
        </p:txBody>
      </p:sp>
    </p:spTree>
    <p:extLst>
      <p:ext uri="{BB962C8B-B14F-4D97-AF65-F5344CB8AC3E}">
        <p14:creationId xmlns:p14="http://schemas.microsoft.com/office/powerpoint/2010/main" val="200652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282575"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18</a:t>
            </a:fld>
            <a:endParaRPr kumimoji="1" lang="ja-JP" altLang="en-US"/>
          </a:p>
        </p:txBody>
      </p:sp>
    </p:spTree>
    <p:extLst>
      <p:ext uri="{BB962C8B-B14F-4D97-AF65-F5344CB8AC3E}">
        <p14:creationId xmlns:p14="http://schemas.microsoft.com/office/powerpoint/2010/main" val="89432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282575"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19</a:t>
            </a:fld>
            <a:endParaRPr kumimoji="1" lang="ja-JP" altLang="en-US"/>
          </a:p>
        </p:txBody>
      </p:sp>
    </p:spTree>
    <p:extLst>
      <p:ext uri="{BB962C8B-B14F-4D97-AF65-F5344CB8AC3E}">
        <p14:creationId xmlns:p14="http://schemas.microsoft.com/office/powerpoint/2010/main" val="1337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a:t>
            </a:fld>
            <a:endParaRPr kumimoji="1" lang="ja-JP" altLang="en-US"/>
          </a:p>
        </p:txBody>
      </p:sp>
    </p:spTree>
    <p:extLst>
      <p:ext uri="{BB962C8B-B14F-4D97-AF65-F5344CB8AC3E}">
        <p14:creationId xmlns:p14="http://schemas.microsoft.com/office/powerpoint/2010/main" val="1136529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282575"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20</a:t>
            </a:fld>
            <a:endParaRPr kumimoji="1" lang="ja-JP" altLang="en-US"/>
          </a:p>
        </p:txBody>
      </p:sp>
    </p:spTree>
    <p:extLst>
      <p:ext uri="{BB962C8B-B14F-4D97-AF65-F5344CB8AC3E}">
        <p14:creationId xmlns:p14="http://schemas.microsoft.com/office/powerpoint/2010/main" val="278757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21</a:t>
            </a:fld>
            <a:endParaRPr kumimoji="1" lang="ja-JP" altLang="en-US"/>
          </a:p>
        </p:txBody>
      </p:sp>
    </p:spTree>
    <p:extLst>
      <p:ext uri="{BB962C8B-B14F-4D97-AF65-F5344CB8AC3E}">
        <p14:creationId xmlns:p14="http://schemas.microsoft.com/office/powerpoint/2010/main" val="98602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22</a:t>
            </a:fld>
            <a:endParaRPr kumimoji="1" lang="ja-JP" altLang="en-US"/>
          </a:p>
        </p:txBody>
      </p:sp>
    </p:spTree>
    <p:extLst>
      <p:ext uri="{BB962C8B-B14F-4D97-AF65-F5344CB8AC3E}">
        <p14:creationId xmlns:p14="http://schemas.microsoft.com/office/powerpoint/2010/main" val="4006480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1" indent="-282575"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23</a:t>
            </a:fld>
            <a:endParaRPr kumimoji="1" lang="ja-JP" altLang="en-US"/>
          </a:p>
        </p:txBody>
      </p:sp>
    </p:spTree>
    <p:extLst>
      <p:ext uri="{BB962C8B-B14F-4D97-AF65-F5344CB8AC3E}">
        <p14:creationId xmlns:p14="http://schemas.microsoft.com/office/powerpoint/2010/main" val="1274871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24</a:t>
            </a:fld>
            <a:endParaRPr kumimoji="1" lang="ja-JP" altLang="en-US"/>
          </a:p>
        </p:txBody>
      </p:sp>
    </p:spTree>
    <p:extLst>
      <p:ext uri="{BB962C8B-B14F-4D97-AF65-F5344CB8AC3E}">
        <p14:creationId xmlns:p14="http://schemas.microsoft.com/office/powerpoint/2010/main" val="2043393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3663" lvl="1" indent="0">
              <a:buNone/>
            </a:pPr>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25</a:t>
            </a:fld>
            <a:endParaRPr kumimoji="1" lang="ja-JP" altLang="en-US"/>
          </a:p>
        </p:txBody>
      </p:sp>
    </p:spTree>
    <p:extLst>
      <p:ext uri="{BB962C8B-B14F-4D97-AF65-F5344CB8AC3E}">
        <p14:creationId xmlns:p14="http://schemas.microsoft.com/office/powerpoint/2010/main" val="2793507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26</a:t>
            </a:fld>
            <a:endParaRPr kumimoji="1" lang="ja-JP" altLang="en-US"/>
          </a:p>
        </p:txBody>
      </p:sp>
    </p:spTree>
    <p:extLst>
      <p:ext uri="{BB962C8B-B14F-4D97-AF65-F5344CB8AC3E}">
        <p14:creationId xmlns:p14="http://schemas.microsoft.com/office/powerpoint/2010/main" val="184139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27</a:t>
            </a:fld>
            <a:endParaRPr kumimoji="1" lang="ja-JP" altLang="en-US"/>
          </a:p>
        </p:txBody>
      </p:sp>
    </p:spTree>
    <p:extLst>
      <p:ext uri="{BB962C8B-B14F-4D97-AF65-F5344CB8AC3E}">
        <p14:creationId xmlns:p14="http://schemas.microsoft.com/office/powerpoint/2010/main" val="2788364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28</a:t>
            </a:fld>
            <a:endParaRPr kumimoji="1" lang="ja-JP" altLang="en-US"/>
          </a:p>
        </p:txBody>
      </p:sp>
    </p:spTree>
    <p:extLst>
      <p:ext uri="{BB962C8B-B14F-4D97-AF65-F5344CB8AC3E}">
        <p14:creationId xmlns:p14="http://schemas.microsoft.com/office/powerpoint/2010/main" val="1916926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29</a:t>
            </a:fld>
            <a:endParaRPr kumimoji="1" lang="ja-JP" altLang="en-US"/>
          </a:p>
        </p:txBody>
      </p:sp>
    </p:spTree>
    <p:extLst>
      <p:ext uri="{BB962C8B-B14F-4D97-AF65-F5344CB8AC3E}">
        <p14:creationId xmlns:p14="http://schemas.microsoft.com/office/powerpoint/2010/main" val="138007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a:t>
            </a:fld>
            <a:endParaRPr kumimoji="1" lang="ja-JP" altLang="en-US"/>
          </a:p>
        </p:txBody>
      </p:sp>
    </p:spTree>
    <p:extLst>
      <p:ext uri="{BB962C8B-B14F-4D97-AF65-F5344CB8AC3E}">
        <p14:creationId xmlns:p14="http://schemas.microsoft.com/office/powerpoint/2010/main" val="44500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30</a:t>
            </a:fld>
            <a:endParaRPr kumimoji="1" lang="ja-JP" altLang="en-US"/>
          </a:p>
        </p:txBody>
      </p:sp>
    </p:spTree>
    <p:extLst>
      <p:ext uri="{BB962C8B-B14F-4D97-AF65-F5344CB8AC3E}">
        <p14:creationId xmlns:p14="http://schemas.microsoft.com/office/powerpoint/2010/main" val="1534400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31</a:t>
            </a:fld>
            <a:endParaRPr kumimoji="1" lang="ja-JP" altLang="en-US"/>
          </a:p>
        </p:txBody>
      </p:sp>
    </p:spTree>
    <p:extLst>
      <p:ext uri="{BB962C8B-B14F-4D97-AF65-F5344CB8AC3E}">
        <p14:creationId xmlns:p14="http://schemas.microsoft.com/office/powerpoint/2010/main" val="1944167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32</a:t>
            </a:fld>
            <a:endParaRPr kumimoji="1" lang="ja-JP" altLang="en-US"/>
          </a:p>
        </p:txBody>
      </p:sp>
    </p:spTree>
    <p:extLst>
      <p:ext uri="{BB962C8B-B14F-4D97-AF65-F5344CB8AC3E}">
        <p14:creationId xmlns:p14="http://schemas.microsoft.com/office/powerpoint/2010/main" val="2859045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33</a:t>
            </a:fld>
            <a:endParaRPr kumimoji="1" lang="ja-JP" altLang="en-US"/>
          </a:p>
        </p:txBody>
      </p:sp>
    </p:spTree>
    <p:extLst>
      <p:ext uri="{BB962C8B-B14F-4D97-AF65-F5344CB8AC3E}">
        <p14:creationId xmlns:p14="http://schemas.microsoft.com/office/powerpoint/2010/main" val="931771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34</a:t>
            </a:fld>
            <a:endParaRPr kumimoji="1" lang="ja-JP" altLang="en-US"/>
          </a:p>
        </p:txBody>
      </p:sp>
    </p:spTree>
    <p:extLst>
      <p:ext uri="{BB962C8B-B14F-4D97-AF65-F5344CB8AC3E}">
        <p14:creationId xmlns:p14="http://schemas.microsoft.com/office/powerpoint/2010/main" val="800330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35</a:t>
            </a:fld>
            <a:endParaRPr kumimoji="1" lang="ja-JP" altLang="en-US"/>
          </a:p>
        </p:txBody>
      </p:sp>
    </p:spTree>
    <p:extLst>
      <p:ext uri="{BB962C8B-B14F-4D97-AF65-F5344CB8AC3E}">
        <p14:creationId xmlns:p14="http://schemas.microsoft.com/office/powerpoint/2010/main" val="1144067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36</a:t>
            </a:fld>
            <a:endParaRPr kumimoji="1" lang="ja-JP" altLang="en-US"/>
          </a:p>
        </p:txBody>
      </p:sp>
    </p:spTree>
    <p:extLst>
      <p:ext uri="{BB962C8B-B14F-4D97-AF65-F5344CB8AC3E}">
        <p14:creationId xmlns:p14="http://schemas.microsoft.com/office/powerpoint/2010/main" val="270435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37</a:t>
            </a:fld>
            <a:endParaRPr kumimoji="1" lang="ja-JP" altLang="en-US"/>
          </a:p>
        </p:txBody>
      </p:sp>
    </p:spTree>
    <p:extLst>
      <p:ext uri="{BB962C8B-B14F-4D97-AF65-F5344CB8AC3E}">
        <p14:creationId xmlns:p14="http://schemas.microsoft.com/office/powerpoint/2010/main" val="88921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38</a:t>
            </a:fld>
            <a:endParaRPr kumimoji="1" lang="ja-JP" altLang="en-US"/>
          </a:p>
        </p:txBody>
      </p:sp>
    </p:spTree>
    <p:extLst>
      <p:ext uri="{BB962C8B-B14F-4D97-AF65-F5344CB8AC3E}">
        <p14:creationId xmlns:p14="http://schemas.microsoft.com/office/powerpoint/2010/main" val="2661850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39</a:t>
            </a:fld>
            <a:endParaRPr kumimoji="1" lang="ja-JP" altLang="en-US"/>
          </a:p>
        </p:txBody>
      </p:sp>
    </p:spTree>
    <p:extLst>
      <p:ext uri="{BB962C8B-B14F-4D97-AF65-F5344CB8AC3E}">
        <p14:creationId xmlns:p14="http://schemas.microsoft.com/office/powerpoint/2010/main" val="141170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4</a:t>
            </a:fld>
            <a:endParaRPr kumimoji="1" lang="ja-JP" altLang="en-US"/>
          </a:p>
        </p:txBody>
      </p:sp>
    </p:spTree>
    <p:extLst>
      <p:ext uri="{BB962C8B-B14F-4D97-AF65-F5344CB8AC3E}">
        <p14:creationId xmlns:p14="http://schemas.microsoft.com/office/powerpoint/2010/main" val="2696878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40</a:t>
            </a:fld>
            <a:endParaRPr kumimoji="1" lang="ja-JP" altLang="en-US"/>
          </a:p>
        </p:txBody>
      </p:sp>
    </p:spTree>
    <p:extLst>
      <p:ext uri="{BB962C8B-B14F-4D97-AF65-F5344CB8AC3E}">
        <p14:creationId xmlns:p14="http://schemas.microsoft.com/office/powerpoint/2010/main" val="940315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41</a:t>
            </a:fld>
            <a:endParaRPr kumimoji="1" lang="ja-JP" altLang="en-US"/>
          </a:p>
        </p:txBody>
      </p:sp>
    </p:spTree>
    <p:extLst>
      <p:ext uri="{BB962C8B-B14F-4D97-AF65-F5344CB8AC3E}">
        <p14:creationId xmlns:p14="http://schemas.microsoft.com/office/powerpoint/2010/main" val="61651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5</a:t>
            </a:fld>
            <a:endParaRPr kumimoji="1" lang="ja-JP" altLang="en-US"/>
          </a:p>
        </p:txBody>
      </p:sp>
    </p:spTree>
    <p:extLst>
      <p:ext uri="{BB962C8B-B14F-4D97-AF65-F5344CB8AC3E}">
        <p14:creationId xmlns:p14="http://schemas.microsoft.com/office/powerpoint/2010/main" val="59208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6</a:t>
            </a:fld>
            <a:endParaRPr kumimoji="1" lang="ja-JP" altLang="en-US"/>
          </a:p>
        </p:txBody>
      </p:sp>
    </p:spTree>
    <p:extLst>
      <p:ext uri="{BB962C8B-B14F-4D97-AF65-F5344CB8AC3E}">
        <p14:creationId xmlns:p14="http://schemas.microsoft.com/office/powerpoint/2010/main" val="89201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7</a:t>
            </a:fld>
            <a:endParaRPr kumimoji="1" lang="ja-JP" altLang="en-US"/>
          </a:p>
        </p:txBody>
      </p:sp>
    </p:spTree>
    <p:extLst>
      <p:ext uri="{BB962C8B-B14F-4D97-AF65-F5344CB8AC3E}">
        <p14:creationId xmlns:p14="http://schemas.microsoft.com/office/powerpoint/2010/main" val="791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8</a:t>
            </a:fld>
            <a:endParaRPr kumimoji="1" lang="ja-JP" altLang="en-US"/>
          </a:p>
        </p:txBody>
      </p:sp>
    </p:spTree>
    <p:extLst>
      <p:ext uri="{BB962C8B-B14F-4D97-AF65-F5344CB8AC3E}">
        <p14:creationId xmlns:p14="http://schemas.microsoft.com/office/powerpoint/2010/main" val="7383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0E4F32-E6E3-40CE-B754-A4A8DC9D1B2B}" type="slidenum">
              <a:rPr kumimoji="1" lang="ja-JP" altLang="en-US" smtClean="0"/>
              <a:t>9</a:t>
            </a:fld>
            <a:endParaRPr kumimoji="1" lang="ja-JP" altLang="en-US"/>
          </a:p>
        </p:txBody>
      </p:sp>
    </p:spTree>
    <p:extLst>
      <p:ext uri="{BB962C8B-B14F-4D97-AF65-F5344CB8AC3E}">
        <p14:creationId xmlns:p14="http://schemas.microsoft.com/office/powerpoint/2010/main" val="209922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ja-JP" altLang="en-US" smtClean="0"/>
              <a:t>マスター タイトルの書式設定</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engineer.internous.co.jp/content/columnfeature/190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7143">
            <a:off x="303906" y="355416"/>
            <a:ext cx="3591481" cy="2456047"/>
          </a:xfrm>
          <a:prstGeom prst="rect">
            <a:avLst/>
          </a:prstGeom>
        </p:spPr>
      </p:pic>
      <p:sp>
        <p:nvSpPr>
          <p:cNvPr id="2" name="タイトル 1"/>
          <p:cNvSpPr>
            <a:spLocks noGrp="1"/>
          </p:cNvSpPr>
          <p:nvPr>
            <p:ph type="ctrTitle"/>
          </p:nvPr>
        </p:nvSpPr>
        <p:spPr/>
        <p:txBody>
          <a:bodyPr>
            <a:normAutofit/>
          </a:bodyPr>
          <a:lstStyle/>
          <a:p>
            <a:r>
              <a:rPr lang="en-US" altLang="ja-JP" dirty="0" smtClean="0"/>
              <a:t/>
            </a:r>
            <a:br>
              <a:rPr lang="en-US" altLang="ja-JP" dirty="0" smtClean="0"/>
            </a:br>
            <a:r>
              <a:rPr kumimoji="1" lang="ja-JP" altLang="en-US" sz="6000" dirty="0" smtClean="0"/>
              <a:t>プログラミング</a:t>
            </a:r>
            <a:r>
              <a:rPr kumimoji="1" lang="ja-JP" altLang="en-US" sz="4400" dirty="0" smtClean="0"/>
              <a:t>の</a:t>
            </a:r>
            <a:r>
              <a:rPr kumimoji="1" lang="ja-JP" altLang="en-US" sz="6000" dirty="0" smtClean="0"/>
              <a:t>授業</a:t>
            </a:r>
            <a:endParaRPr kumimoji="1" lang="ja-JP" altLang="en-US" sz="6000" dirty="0"/>
          </a:p>
        </p:txBody>
      </p:sp>
      <p:sp>
        <p:nvSpPr>
          <p:cNvPr id="3" name="サブタイトル 2"/>
          <p:cNvSpPr>
            <a:spLocks noGrp="1"/>
          </p:cNvSpPr>
          <p:nvPr>
            <p:ph type="subTitle" idx="1"/>
          </p:nvPr>
        </p:nvSpPr>
        <p:spPr/>
        <p:txBody>
          <a:bodyPr/>
          <a:lstStyle/>
          <a:p>
            <a:endParaRPr kumimoji="1" lang="en-US" altLang="ja-JP" dirty="0" smtClean="0"/>
          </a:p>
          <a:p>
            <a:r>
              <a:rPr kumimoji="1" lang="ja-JP" altLang="en-US" sz="2800" dirty="0" smtClean="0"/>
              <a:t>玉川聖学院　高等部　情報科</a:t>
            </a:r>
            <a:endParaRPr kumimoji="1" lang="ja-JP" altLang="en-US" sz="2800" dirty="0"/>
          </a:p>
        </p:txBody>
      </p:sp>
      <p:sp>
        <p:nvSpPr>
          <p:cNvPr id="4" name="テキスト ボックス 3"/>
          <p:cNvSpPr txBox="1"/>
          <p:nvPr/>
        </p:nvSpPr>
        <p:spPr>
          <a:xfrm rot="20609380">
            <a:off x="4204446" y="1548768"/>
            <a:ext cx="2725272" cy="830997"/>
          </a:xfrm>
          <a:prstGeom prst="rect">
            <a:avLst/>
          </a:prstGeom>
          <a:noFill/>
        </p:spPr>
        <p:txBody>
          <a:bodyPr wrap="square" rtlCol="0">
            <a:spAutoFit/>
          </a:bodyPr>
          <a:lstStyle/>
          <a:p>
            <a:r>
              <a:rPr kumimoji="1" lang="en-US" altLang="ja-JP" sz="4800" dirty="0" err="1" smtClean="0"/>
              <a:t>RoBoHoN</a:t>
            </a:r>
            <a:endParaRPr kumimoji="1" lang="ja-JP" altLang="en-US" sz="4800" dirty="0"/>
          </a:p>
        </p:txBody>
      </p:sp>
      <p:sp>
        <p:nvSpPr>
          <p:cNvPr id="5" name="テキスト ボックス 4"/>
          <p:cNvSpPr txBox="1"/>
          <p:nvPr/>
        </p:nvSpPr>
        <p:spPr>
          <a:xfrm rot="476481">
            <a:off x="8256493" y="1734605"/>
            <a:ext cx="2725272" cy="830997"/>
          </a:xfrm>
          <a:prstGeom prst="rect">
            <a:avLst/>
          </a:prstGeom>
          <a:noFill/>
        </p:spPr>
        <p:txBody>
          <a:bodyPr wrap="square" rtlCol="0">
            <a:spAutoFit/>
          </a:bodyPr>
          <a:lstStyle/>
          <a:p>
            <a:r>
              <a:rPr kumimoji="1" lang="en-US" altLang="ja-JP" sz="4800" dirty="0" smtClean="0"/>
              <a:t>python</a:t>
            </a:r>
            <a:endParaRPr kumimoji="1" lang="ja-JP" altLang="en-US" sz="4800" dirty="0"/>
          </a:p>
        </p:txBody>
      </p:sp>
      <p:sp>
        <p:nvSpPr>
          <p:cNvPr id="6" name="テキスト ボックス 5"/>
          <p:cNvSpPr txBox="1"/>
          <p:nvPr/>
        </p:nvSpPr>
        <p:spPr>
          <a:xfrm>
            <a:off x="7243072" y="1871773"/>
            <a:ext cx="835061" cy="830997"/>
          </a:xfrm>
          <a:prstGeom prst="rect">
            <a:avLst/>
          </a:prstGeom>
          <a:noFill/>
        </p:spPr>
        <p:txBody>
          <a:bodyPr wrap="square" rtlCol="0">
            <a:spAutoFit/>
          </a:bodyPr>
          <a:lstStyle/>
          <a:p>
            <a:r>
              <a:rPr kumimoji="1" lang="en-US" altLang="ja-JP" sz="4800" dirty="0" smtClean="0"/>
              <a:t>&amp;</a:t>
            </a:r>
            <a:endParaRPr kumimoji="1" lang="ja-JP" altLang="en-US" sz="4800" dirty="0"/>
          </a:p>
        </p:txBody>
      </p:sp>
      <p:sp>
        <p:nvSpPr>
          <p:cNvPr id="7" name="テキスト ボックス 6"/>
          <p:cNvSpPr txBox="1"/>
          <p:nvPr/>
        </p:nvSpPr>
        <p:spPr>
          <a:xfrm rot="20914634">
            <a:off x="552748" y="2492906"/>
            <a:ext cx="5959063" cy="3785652"/>
          </a:xfrm>
          <a:prstGeom prst="rect">
            <a:avLst/>
          </a:prstGeom>
          <a:noFill/>
        </p:spPr>
        <p:txBody>
          <a:bodyPr wrap="square" rtlCol="0">
            <a:spAutoFit/>
          </a:bodyPr>
          <a:lstStyle/>
          <a:p>
            <a:r>
              <a:rPr kumimoji="1" lang="en-US" altLang="ja-JP" sz="2400" dirty="0">
                <a:solidFill>
                  <a:srgbClr val="7030A0"/>
                </a:solidFill>
              </a:rPr>
              <a:t>money=4000</a:t>
            </a:r>
          </a:p>
          <a:p>
            <a:endParaRPr kumimoji="1" lang="en-US" altLang="ja-JP" sz="2400" dirty="0">
              <a:solidFill>
                <a:srgbClr val="7030A0"/>
              </a:solidFill>
            </a:endParaRPr>
          </a:p>
          <a:p>
            <a:r>
              <a:rPr kumimoji="1" lang="en-US" altLang="ja-JP" sz="2400" dirty="0">
                <a:solidFill>
                  <a:srgbClr val="7030A0"/>
                </a:solidFill>
              </a:rPr>
              <a:t>if money&gt;=100000:</a:t>
            </a:r>
          </a:p>
          <a:p>
            <a:r>
              <a:rPr kumimoji="1" lang="en-US" altLang="ja-JP" sz="2400" dirty="0">
                <a:solidFill>
                  <a:srgbClr val="7030A0"/>
                </a:solidFill>
              </a:rPr>
              <a:t>    print("</a:t>
            </a:r>
            <a:r>
              <a:rPr kumimoji="1" lang="ja-JP" altLang="en-US" sz="2400" dirty="0">
                <a:solidFill>
                  <a:srgbClr val="7030A0"/>
                </a:solidFill>
              </a:rPr>
              <a:t>大富豪ですか？</a:t>
            </a:r>
            <a:r>
              <a:rPr kumimoji="1" lang="en-US" altLang="ja-JP" sz="2400" dirty="0">
                <a:solidFill>
                  <a:srgbClr val="7030A0"/>
                </a:solidFill>
              </a:rPr>
              <a:t>")</a:t>
            </a:r>
          </a:p>
          <a:p>
            <a:r>
              <a:rPr kumimoji="1" lang="en-US" altLang="ja-JP" sz="2400" dirty="0" err="1">
                <a:solidFill>
                  <a:srgbClr val="7030A0"/>
                </a:solidFill>
              </a:rPr>
              <a:t>elif</a:t>
            </a:r>
            <a:r>
              <a:rPr kumimoji="1" lang="en-US" altLang="ja-JP" sz="2400" dirty="0">
                <a:solidFill>
                  <a:srgbClr val="7030A0"/>
                </a:solidFill>
              </a:rPr>
              <a:t> money&gt;=10000:</a:t>
            </a:r>
          </a:p>
          <a:p>
            <a:r>
              <a:rPr kumimoji="1" lang="en-US" altLang="ja-JP" sz="2400" dirty="0">
                <a:solidFill>
                  <a:srgbClr val="7030A0"/>
                </a:solidFill>
              </a:rPr>
              <a:t>    print("</a:t>
            </a:r>
            <a:r>
              <a:rPr kumimoji="1" lang="ja-JP" altLang="en-US" sz="2400" dirty="0">
                <a:solidFill>
                  <a:srgbClr val="7030A0"/>
                </a:solidFill>
              </a:rPr>
              <a:t>お金持ちですね。</a:t>
            </a:r>
            <a:r>
              <a:rPr kumimoji="1" lang="en-US" altLang="ja-JP" sz="2400" dirty="0">
                <a:solidFill>
                  <a:srgbClr val="7030A0"/>
                </a:solidFill>
              </a:rPr>
              <a:t>")</a:t>
            </a:r>
          </a:p>
          <a:p>
            <a:r>
              <a:rPr kumimoji="1" lang="en-US" altLang="ja-JP" sz="2400" dirty="0" err="1">
                <a:solidFill>
                  <a:srgbClr val="7030A0"/>
                </a:solidFill>
              </a:rPr>
              <a:t>elif</a:t>
            </a:r>
            <a:r>
              <a:rPr kumimoji="1" lang="en-US" altLang="ja-JP" sz="2400" dirty="0">
                <a:solidFill>
                  <a:srgbClr val="7030A0"/>
                </a:solidFill>
              </a:rPr>
              <a:t> money&gt;=5000:</a:t>
            </a:r>
          </a:p>
          <a:p>
            <a:r>
              <a:rPr kumimoji="1" lang="en-US" altLang="ja-JP" sz="2400" dirty="0">
                <a:solidFill>
                  <a:srgbClr val="7030A0"/>
                </a:solidFill>
              </a:rPr>
              <a:t>    print("</a:t>
            </a:r>
            <a:r>
              <a:rPr kumimoji="1" lang="ja-JP" altLang="en-US" sz="2400" dirty="0">
                <a:solidFill>
                  <a:srgbClr val="7030A0"/>
                </a:solidFill>
              </a:rPr>
              <a:t>まだ余裕があります。</a:t>
            </a:r>
            <a:r>
              <a:rPr kumimoji="1" lang="en-US" altLang="ja-JP" sz="2400" dirty="0">
                <a:solidFill>
                  <a:srgbClr val="7030A0"/>
                </a:solidFill>
              </a:rPr>
              <a:t>")</a:t>
            </a:r>
          </a:p>
          <a:p>
            <a:r>
              <a:rPr kumimoji="1" lang="en-US" altLang="ja-JP" sz="2400" dirty="0" err="1">
                <a:solidFill>
                  <a:srgbClr val="7030A0"/>
                </a:solidFill>
              </a:rPr>
              <a:t>elif</a:t>
            </a:r>
            <a:r>
              <a:rPr kumimoji="1" lang="en-US" altLang="ja-JP" sz="2400" dirty="0">
                <a:solidFill>
                  <a:srgbClr val="7030A0"/>
                </a:solidFill>
              </a:rPr>
              <a:t> money&gt;=0:</a:t>
            </a:r>
          </a:p>
          <a:p>
            <a:r>
              <a:rPr kumimoji="1" lang="en-US" altLang="ja-JP" sz="2400" dirty="0">
                <a:solidFill>
                  <a:srgbClr val="7030A0"/>
                </a:solidFill>
              </a:rPr>
              <a:t>    print("</a:t>
            </a:r>
            <a:r>
              <a:rPr kumimoji="1" lang="ja-JP" altLang="en-US" sz="2400" dirty="0">
                <a:solidFill>
                  <a:srgbClr val="7030A0"/>
                </a:solidFill>
              </a:rPr>
              <a:t>給料日まで節約しましょう。</a:t>
            </a:r>
            <a:r>
              <a:rPr kumimoji="1" lang="en-US" altLang="ja-JP" sz="2400" dirty="0">
                <a:solidFill>
                  <a:srgbClr val="7030A0"/>
                </a:solidFill>
              </a:rPr>
              <a:t>")</a:t>
            </a:r>
            <a:endParaRPr kumimoji="1" lang="ja-JP" altLang="en-US" sz="2400" dirty="0">
              <a:solidFill>
                <a:srgbClr val="7030A0"/>
              </a:solidFill>
            </a:endParaRPr>
          </a:p>
        </p:txBody>
      </p:sp>
      <p:sp>
        <p:nvSpPr>
          <p:cNvPr id="9" name="正方形/長方形 8"/>
          <p:cNvSpPr/>
          <p:nvPr/>
        </p:nvSpPr>
        <p:spPr>
          <a:xfrm rot="447892">
            <a:off x="72944" y="-207519"/>
            <a:ext cx="4069605" cy="3070789"/>
          </a:xfrm>
          <a:prstGeom prst="rect">
            <a:avLst/>
          </a:prstGeom>
          <a:solidFill>
            <a:srgbClr val="3F0D54">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012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479177"/>
            <a:ext cx="10493187" cy="4643718"/>
          </a:xfrm>
        </p:spPr>
        <p:txBody>
          <a:bodyPr>
            <a:noAutofit/>
          </a:bodyPr>
          <a:lstStyle/>
          <a:p>
            <a:pPr marL="0" indent="0">
              <a:buNone/>
            </a:pPr>
            <a:r>
              <a:rPr lang="en-US" altLang="ja-JP" sz="2400" dirty="0"/>
              <a:t>Ruby</a:t>
            </a:r>
            <a:r>
              <a:rPr lang="en-US" altLang="ja-JP" sz="2400" dirty="0" smtClean="0"/>
              <a:t>, Perl</a:t>
            </a:r>
            <a:r>
              <a:rPr lang="en-US" altLang="ja-JP" sz="2400" dirty="0"/>
              <a:t>, C#, </a:t>
            </a:r>
            <a:r>
              <a:rPr lang="en-US" altLang="ja-JP" sz="2400" dirty="0" smtClean="0"/>
              <a:t>JAVA, R</a:t>
            </a:r>
            <a:r>
              <a:rPr lang="ja-JP" altLang="en-US" sz="2400" dirty="0" smtClean="0"/>
              <a:t>言語</a:t>
            </a:r>
            <a:r>
              <a:rPr lang="en-US" altLang="ja-JP" sz="2400" dirty="0" smtClean="0"/>
              <a:t>, Go</a:t>
            </a:r>
            <a:r>
              <a:rPr lang="ja-JP" altLang="en-US" sz="2400" dirty="0" smtClean="0"/>
              <a:t>等プログラミング</a:t>
            </a:r>
            <a:r>
              <a:rPr lang="ja-JP" altLang="en-US" sz="2400" dirty="0"/>
              <a:t>言語には様々な</a:t>
            </a:r>
            <a:r>
              <a:rPr lang="ja-JP" altLang="en-US" sz="2400" dirty="0" smtClean="0"/>
              <a:t>種類が</a:t>
            </a:r>
            <a:r>
              <a:rPr lang="ja-JP" altLang="en-US" sz="2400" dirty="0"/>
              <a:t>あるが</a:t>
            </a:r>
            <a:r>
              <a:rPr lang="ja-JP" altLang="en-US" sz="2400" dirty="0" smtClean="0"/>
              <a:t>、</a:t>
            </a:r>
            <a:r>
              <a:rPr lang="en-US" altLang="ja-JP" sz="2400" dirty="0" smtClean="0">
                <a:solidFill>
                  <a:srgbClr val="FFC000"/>
                </a:solidFill>
              </a:rPr>
              <a:t>python</a:t>
            </a:r>
            <a:r>
              <a:rPr lang="ja-JP" altLang="en-US" sz="2400" dirty="0"/>
              <a:t>は科学計算分野に</a:t>
            </a:r>
            <a:r>
              <a:rPr lang="ja-JP" altLang="en-US" sz="2400" dirty="0" smtClean="0"/>
              <a:t>強く機械</a:t>
            </a:r>
            <a:r>
              <a:rPr lang="ja-JP" altLang="en-US" sz="2400" dirty="0"/>
              <a:t>学習が簡単に</a:t>
            </a:r>
            <a:r>
              <a:rPr lang="ja-JP" altLang="en-US" sz="2400" dirty="0" smtClean="0"/>
              <a:t>実装</a:t>
            </a:r>
            <a:r>
              <a:rPr lang="ja-JP" altLang="en-US" sz="2400" dirty="0"/>
              <a:t>（</a:t>
            </a:r>
            <a:r>
              <a:rPr lang="en-US" altLang="ja-JP" sz="2400" dirty="0"/>
              <a:t>AI</a:t>
            </a:r>
            <a:r>
              <a:rPr lang="ja-JP" altLang="en-US" sz="2400" dirty="0"/>
              <a:t>開発）</a:t>
            </a:r>
            <a:r>
              <a:rPr lang="ja-JP" altLang="en-US" sz="2400" dirty="0" smtClean="0"/>
              <a:t>できるため</a:t>
            </a:r>
            <a:r>
              <a:rPr lang="ja-JP" altLang="en-US" sz="2400" dirty="0"/>
              <a:t>、とても流行っている。 </a:t>
            </a:r>
            <a:r>
              <a:rPr lang="en-US" altLang="ja-JP" sz="2400" dirty="0"/>
              <a:t/>
            </a:r>
            <a:br>
              <a:rPr lang="en-US" altLang="ja-JP" sz="2400" dirty="0"/>
            </a:br>
            <a:r>
              <a:rPr lang="en-US" altLang="ja-JP" sz="1400" dirty="0"/>
              <a:t>※</a:t>
            </a:r>
            <a:r>
              <a:rPr lang="ja-JP" altLang="en-US" sz="2400" dirty="0" smtClean="0"/>
              <a:t>稼げる</a:t>
            </a:r>
            <a:r>
              <a:rPr lang="ja-JP" altLang="en-US" sz="2400" dirty="0"/>
              <a:t>言語ランキング</a:t>
            </a:r>
            <a:r>
              <a:rPr lang="ja-JP" altLang="en-US" sz="2400" dirty="0" smtClean="0"/>
              <a:t>でも</a:t>
            </a:r>
            <a:r>
              <a:rPr lang="en-US" altLang="ja-JP" sz="2400" dirty="0" smtClean="0"/>
              <a:t>python</a:t>
            </a:r>
            <a:r>
              <a:rPr lang="ja-JP" altLang="en-US" sz="2400" dirty="0" smtClean="0"/>
              <a:t>はどの年代においても上位</a:t>
            </a:r>
            <a:r>
              <a:rPr lang="ja-JP" altLang="en-US" sz="2400" dirty="0"/>
              <a:t>に選ばれている</a:t>
            </a:r>
            <a:r>
              <a:rPr lang="ja-JP" altLang="en-US" sz="2400" dirty="0" smtClean="0"/>
              <a:t>。</a:t>
            </a:r>
            <a:endParaRPr lang="en-US" altLang="ja-JP" sz="2400" dirty="0" smtClean="0"/>
          </a:p>
          <a:p>
            <a:pPr marL="0" indent="0">
              <a:buNone/>
            </a:pPr>
            <a:r>
              <a:rPr lang="ja-JP" altLang="en-US" sz="2400" dirty="0" smtClean="0">
                <a:solidFill>
                  <a:srgbClr val="FFC000"/>
                </a:solidFill>
              </a:rPr>
              <a:t>◎</a:t>
            </a:r>
            <a:r>
              <a:rPr lang="ja-JP" altLang="en-US" sz="2400" dirty="0" smtClean="0"/>
              <a:t> </a:t>
            </a:r>
            <a:r>
              <a:rPr lang="en-US" altLang="ja-JP" sz="2400" dirty="0" smtClean="0"/>
              <a:t>python</a:t>
            </a:r>
            <a:r>
              <a:rPr lang="ja-JP" altLang="en-US" sz="2400" dirty="0" smtClean="0"/>
              <a:t>のメリット</a:t>
            </a:r>
            <a:endParaRPr lang="ja-JP" altLang="en-US" sz="2400" dirty="0"/>
          </a:p>
          <a:p>
            <a:pPr marL="0" indent="0">
              <a:buNone/>
            </a:pPr>
            <a:r>
              <a:rPr lang="ja-JP" altLang="en-US" sz="2400" dirty="0"/>
              <a:t>　　</a:t>
            </a:r>
            <a:r>
              <a:rPr lang="ja-JP" altLang="en-US" sz="2400" dirty="0" smtClean="0"/>
              <a:t>構文</a:t>
            </a:r>
            <a:r>
              <a:rPr lang="ja-JP" altLang="en-US" sz="2400" dirty="0"/>
              <a:t>がシンプルで覚えることが少ない</a:t>
            </a:r>
          </a:p>
          <a:p>
            <a:pPr marL="0" indent="0">
              <a:buNone/>
            </a:pPr>
            <a:r>
              <a:rPr lang="ja-JP" altLang="en-US" sz="2400" dirty="0"/>
              <a:t>　　</a:t>
            </a:r>
            <a:r>
              <a:rPr lang="ja-JP" altLang="en-US" sz="2400" dirty="0" smtClean="0"/>
              <a:t>コード</a:t>
            </a:r>
            <a:r>
              <a:rPr lang="ja-JP" altLang="en-US" sz="2400" dirty="0"/>
              <a:t>が読みやすい</a:t>
            </a:r>
          </a:p>
          <a:p>
            <a:pPr marL="0" indent="0">
              <a:buNone/>
            </a:pPr>
            <a:r>
              <a:rPr lang="en-US" altLang="ja-JP" sz="2400" dirty="0" smtClean="0">
                <a:solidFill>
                  <a:srgbClr val="FFC000"/>
                </a:solidFill>
              </a:rPr>
              <a:t>×</a:t>
            </a:r>
            <a:r>
              <a:rPr lang="ja-JP" altLang="en-US" sz="2400" dirty="0" smtClean="0"/>
              <a:t> </a:t>
            </a:r>
            <a:r>
              <a:rPr lang="en-US" altLang="ja-JP" sz="2400" dirty="0" smtClean="0"/>
              <a:t>python</a:t>
            </a:r>
            <a:r>
              <a:rPr lang="ja-JP" altLang="en-US" sz="2400" dirty="0" smtClean="0"/>
              <a:t>の</a:t>
            </a:r>
            <a:r>
              <a:rPr lang="ja-JP" altLang="en-US" sz="2400" dirty="0"/>
              <a:t>デ</a:t>
            </a:r>
            <a:r>
              <a:rPr lang="ja-JP" altLang="en-US" sz="2400" dirty="0" smtClean="0"/>
              <a:t>メリット</a:t>
            </a:r>
            <a:endParaRPr lang="ja-JP" altLang="en-US" sz="2400" dirty="0"/>
          </a:p>
          <a:p>
            <a:pPr marL="0" indent="0">
              <a:buNone/>
            </a:pPr>
            <a:r>
              <a:rPr lang="ja-JP" altLang="en-US" sz="2400" dirty="0" smtClean="0"/>
              <a:t>　　柔らかすぎて</a:t>
            </a:r>
            <a:r>
              <a:rPr lang="ja-JP" altLang="en-US" sz="2400" dirty="0"/>
              <a:t>、他の言語だとエラーが出まくってしまう。</a:t>
            </a:r>
          </a:p>
          <a:p>
            <a:pPr marL="0" indent="0">
              <a:buNone/>
            </a:pPr>
            <a:r>
              <a:rPr lang="ja-JP" altLang="en-US" sz="2400" dirty="0" smtClean="0"/>
              <a:t>　　機能</a:t>
            </a:r>
            <a:r>
              <a:rPr lang="ja-JP" altLang="en-US" sz="2400" dirty="0"/>
              <a:t>を調べるのに英語ができない</a:t>
            </a:r>
            <a:r>
              <a:rPr lang="ja-JP" altLang="en-US" sz="2400" dirty="0" smtClean="0"/>
              <a:t>と結構つらい。</a:t>
            </a:r>
            <a:endParaRPr lang="ja-JP" altLang="en-US" sz="2400" dirty="0"/>
          </a:p>
        </p:txBody>
      </p:sp>
      <p:sp>
        <p:nvSpPr>
          <p:cNvPr id="4" name="正方形/長方形 3"/>
          <p:cNvSpPr/>
          <p:nvPr/>
        </p:nvSpPr>
        <p:spPr>
          <a:xfrm>
            <a:off x="4162094" y="6122895"/>
            <a:ext cx="7793422" cy="369332"/>
          </a:xfrm>
          <a:prstGeom prst="rect">
            <a:avLst/>
          </a:prstGeom>
        </p:spPr>
        <p:txBody>
          <a:bodyPr wrap="square">
            <a:spAutoFit/>
          </a:bodyPr>
          <a:lstStyle/>
          <a:p>
            <a:r>
              <a:rPr lang="en-US" altLang="ja-JP" sz="1200" dirty="0" smtClean="0"/>
              <a:t>※</a:t>
            </a:r>
            <a:r>
              <a:rPr lang="ja-JP" altLang="en-US" dirty="0" smtClean="0"/>
              <a:t>　</a:t>
            </a:r>
            <a:r>
              <a:rPr lang="ja-JP" altLang="en-US" dirty="0" smtClean="0">
                <a:hlinkClick r:id="rId3"/>
              </a:rPr>
              <a:t>https</a:t>
            </a:r>
            <a:r>
              <a:rPr lang="ja-JP" altLang="en-US" dirty="0">
                <a:hlinkClick r:id="rId3"/>
              </a:rPr>
              <a:t>://proengineer.internous.co.jp/content/columnfeature/</a:t>
            </a:r>
            <a:r>
              <a:rPr lang="ja-JP" altLang="en-US" dirty="0" smtClean="0">
                <a:hlinkClick r:id="rId3"/>
              </a:rPr>
              <a:t>19004</a:t>
            </a:r>
            <a:r>
              <a:rPr lang="ja-JP" altLang="en-US" dirty="0" smtClean="0"/>
              <a:t>より引用</a:t>
            </a:r>
            <a:endParaRPr lang="ja-JP" altLang="en-US" dirty="0"/>
          </a:p>
        </p:txBody>
      </p:sp>
      <p:sp>
        <p:nvSpPr>
          <p:cNvPr id="5" name="テキスト ボックス 4"/>
          <p:cNvSpPr txBox="1"/>
          <p:nvPr/>
        </p:nvSpPr>
        <p:spPr>
          <a:xfrm>
            <a:off x="685801" y="696986"/>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1-1 Python</a:t>
            </a:r>
            <a:r>
              <a:rPr kumimoji="1" lang="ja-JP" altLang="en-US" sz="3600" dirty="0" smtClean="0">
                <a:latin typeface="Arial" panose="020B0604020202020204" pitchFamily="34" charset="0"/>
                <a:cs typeface="Arial" panose="020B0604020202020204" pitchFamily="34" charset="0"/>
              </a:rPr>
              <a:t>とは？</a:t>
            </a:r>
            <a:endParaRPr kumimoji="1" lang="ja-JP"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209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388453"/>
            <a:ext cx="10660223" cy="1393590"/>
          </a:xfrm>
        </p:spPr>
        <p:txBody>
          <a:bodyPr anchor="t">
            <a:noAutofit/>
          </a:bodyPr>
          <a:lstStyle/>
          <a:p>
            <a:pPr marL="457200" lvl="1" indent="0">
              <a:buNone/>
            </a:pPr>
            <a:r>
              <a:rPr lang="ja-JP" altLang="en-US" sz="2400" dirty="0" smtClean="0"/>
              <a:t>　　　　　　ループや</a:t>
            </a:r>
            <a:r>
              <a:rPr lang="en-US" altLang="ja-JP" sz="2400" dirty="0" smtClean="0"/>
              <a:t>if</a:t>
            </a:r>
            <a:r>
              <a:rPr lang="ja-JP" altLang="en-US" sz="2400" dirty="0" smtClean="0"/>
              <a:t>文などには、処理条件を記述した文と条件を満たす場合に実行　される文がある。</a:t>
            </a:r>
            <a:r>
              <a:rPr lang="en-US" altLang="ja-JP" sz="2400" dirty="0" smtClean="0"/>
              <a:t>Python</a:t>
            </a:r>
            <a:r>
              <a:rPr lang="ja-JP" altLang="en-US" sz="2400" dirty="0" smtClean="0"/>
              <a:t>では実行される文に半角スペース４つ分程度のインデントを設定する。実行される文が複数の場合でも</a:t>
            </a:r>
            <a:r>
              <a:rPr lang="ja-JP" altLang="en-US" sz="2400" dirty="0"/>
              <a:t>同様で</a:t>
            </a:r>
            <a:r>
              <a:rPr lang="ja-JP" altLang="en-US" sz="2400" dirty="0" smtClean="0"/>
              <a:t>ある。</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の基本</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86855" y="1009189"/>
            <a:ext cx="1648345"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インデント</a:t>
            </a:r>
            <a:endParaRPr kumimoji="1" lang="ja-JP" altLang="en-US" sz="2400" dirty="0"/>
          </a:p>
        </p:txBody>
      </p:sp>
      <p:sp>
        <p:nvSpPr>
          <p:cNvPr id="8" name="コンテンツ プレースホルダー 2"/>
          <p:cNvSpPr txBox="1">
            <a:spLocks/>
          </p:cNvSpPr>
          <p:nvPr/>
        </p:nvSpPr>
        <p:spPr>
          <a:xfrm>
            <a:off x="685800" y="3462149"/>
            <a:ext cx="10801349" cy="3072002"/>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0">
              <a:buFont typeface="Arial"/>
              <a:buNone/>
            </a:pPr>
            <a:r>
              <a:rPr lang="ja-JP" altLang="en-US" sz="2400" dirty="0" smtClean="0"/>
              <a:t>　　　　　　　変数の名前には、</a:t>
            </a:r>
            <a:r>
              <a:rPr lang="en-US" altLang="ja-JP" sz="2400" dirty="0" smtClean="0"/>
              <a:t>1</a:t>
            </a:r>
            <a:r>
              <a:rPr lang="ja-JP" altLang="en-US" sz="2400" dirty="0" smtClean="0"/>
              <a:t>文字以上の好きな文字列を設定できる。</a:t>
            </a:r>
            <a:r>
              <a:rPr lang="en-US" altLang="ja-JP" sz="2400" dirty="0" smtClean="0"/>
              <a:t/>
            </a:r>
            <a:br>
              <a:rPr lang="en-US" altLang="ja-JP" sz="2400" dirty="0" smtClean="0"/>
            </a:br>
            <a:r>
              <a:rPr lang="ja-JP" altLang="en-US" sz="2400" dirty="0" smtClean="0"/>
              <a:t>ただし、</a:t>
            </a:r>
            <a:r>
              <a:rPr lang="en-US" altLang="ja-JP" sz="2400" dirty="0" smtClean="0"/>
              <a:t>[class]</a:t>
            </a:r>
            <a:r>
              <a:rPr lang="ja-JP" altLang="en-US" sz="2400" dirty="0" smtClean="0"/>
              <a:t>や</a:t>
            </a:r>
            <a:r>
              <a:rPr lang="en-US" altLang="ja-JP" sz="2400" dirty="0" smtClean="0"/>
              <a:t>[for]</a:t>
            </a:r>
            <a:r>
              <a:rPr lang="ja-JP" altLang="en-US" sz="2400" dirty="0" smtClean="0"/>
              <a:t>など、</a:t>
            </a:r>
            <a:r>
              <a:rPr lang="en-US" altLang="ja-JP" sz="2400" dirty="0" smtClean="0"/>
              <a:t>Python</a:t>
            </a:r>
            <a:r>
              <a:rPr lang="ja-JP" altLang="en-US" sz="2400" dirty="0" smtClean="0"/>
              <a:t>において特別な意味を持つ文字列は変数には使用できない。変数名をつけるときは次のような点に注意する。</a:t>
            </a:r>
            <a:endParaRPr lang="en-US" altLang="ja-JP" sz="2400" dirty="0" smtClean="0"/>
          </a:p>
          <a:p>
            <a:pPr marL="457200" lvl="1" indent="0">
              <a:buFont typeface="Arial"/>
              <a:buNone/>
            </a:pPr>
            <a:r>
              <a:rPr lang="ja-JP" altLang="en-US" sz="2400" dirty="0" smtClean="0"/>
              <a:t>・変数に利用されるおもな文字　→アルファベット（小文字推奨）、数字（</a:t>
            </a:r>
            <a:r>
              <a:rPr lang="en-US" altLang="ja-JP" sz="2400" dirty="0" smtClean="0"/>
              <a:t>0</a:t>
            </a:r>
            <a:r>
              <a:rPr lang="ja-JP" altLang="en-US" sz="2400" dirty="0" smtClean="0"/>
              <a:t>～</a:t>
            </a:r>
            <a:r>
              <a:rPr lang="en-US" altLang="ja-JP" sz="2400" dirty="0" smtClean="0"/>
              <a:t>9</a:t>
            </a:r>
            <a:r>
              <a:rPr lang="ja-JP" altLang="en-US" sz="2400" dirty="0" smtClean="0"/>
              <a:t>）、記号（「</a:t>
            </a:r>
            <a:r>
              <a:rPr lang="en-US" altLang="ja-JP" sz="2400" dirty="0" smtClean="0"/>
              <a:t>_</a:t>
            </a:r>
            <a:r>
              <a:rPr lang="ja-JP" altLang="en-US" sz="2400" dirty="0" smtClean="0"/>
              <a:t>」のみ）</a:t>
            </a:r>
            <a:endParaRPr lang="en-US" altLang="ja-JP" sz="2400" dirty="0" smtClean="0"/>
          </a:p>
          <a:p>
            <a:pPr marL="457200" lvl="1" indent="0">
              <a:buFont typeface="Arial"/>
              <a:buNone/>
            </a:pPr>
            <a:r>
              <a:rPr lang="ja-JP" altLang="en-US" sz="2400" dirty="0" smtClean="0"/>
              <a:t>・大文字と小文字は区別される。</a:t>
            </a:r>
            <a:endParaRPr lang="en-US" altLang="ja-JP" sz="2400" dirty="0" smtClean="0"/>
          </a:p>
          <a:p>
            <a:pPr marL="457200" lvl="1" indent="0">
              <a:buFont typeface="Arial"/>
              <a:buNone/>
            </a:pPr>
            <a:r>
              <a:rPr lang="ja-JP" altLang="en-US" sz="2400" dirty="0" smtClean="0"/>
              <a:t>・</a:t>
            </a:r>
            <a:r>
              <a:rPr lang="en-US" altLang="ja-JP" sz="2400" dirty="0" smtClean="0"/>
              <a:t>1</a:t>
            </a:r>
            <a:r>
              <a:rPr lang="ja-JP" altLang="en-US" sz="2400" dirty="0" smtClean="0"/>
              <a:t>字目に数字は使用できない。　　　　例）　</a:t>
            </a:r>
            <a:r>
              <a:rPr lang="en-US" altLang="ja-JP" sz="2400" dirty="0" smtClean="0"/>
              <a:t>a, </a:t>
            </a:r>
            <a:r>
              <a:rPr lang="en-US" altLang="ja-JP" sz="2400" dirty="0" err="1" smtClean="0"/>
              <a:t>tenkai</a:t>
            </a:r>
            <a:r>
              <a:rPr lang="en-US" altLang="ja-JP" sz="2400" dirty="0" smtClean="0"/>
              <a:t>, suuji1, goukei_4gatsu </a:t>
            </a:r>
            <a:r>
              <a:rPr lang="ja-JP" altLang="en-US" sz="2400" dirty="0" smtClean="0"/>
              <a:t>など</a:t>
            </a:r>
            <a:endParaRPr lang="en-US" altLang="ja-JP" sz="2400" dirty="0"/>
          </a:p>
        </p:txBody>
      </p:sp>
      <p:sp>
        <p:nvSpPr>
          <p:cNvPr id="9" name="角丸四角形 8"/>
          <p:cNvSpPr/>
          <p:nvPr/>
        </p:nvSpPr>
        <p:spPr>
          <a:xfrm>
            <a:off x="586855" y="3027648"/>
            <a:ext cx="1909602"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変数の名前</a:t>
            </a:r>
            <a:endParaRPr lang="en-US" altLang="ja-JP" sz="2400" dirty="0"/>
          </a:p>
        </p:txBody>
      </p:sp>
      <p:sp>
        <p:nvSpPr>
          <p:cNvPr id="10" name="角丸四角形 9"/>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1447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776647"/>
            <a:ext cx="10660223" cy="2982235"/>
          </a:xfrm>
        </p:spPr>
        <p:txBody>
          <a:bodyPr anchor="t">
            <a:noAutofit/>
          </a:bodyPr>
          <a:lstStyle/>
          <a:p>
            <a:pPr marL="457200" lvl="1" indent="-282575">
              <a:buNone/>
            </a:pPr>
            <a:r>
              <a:rPr lang="ja-JP" altLang="en-US" sz="2400" dirty="0"/>
              <a:t>・</a:t>
            </a:r>
            <a:r>
              <a:rPr lang="ja-JP" altLang="en-US" sz="2400" dirty="0" smtClean="0"/>
              <a:t>文字列型：’’（シングルコーテーション）または””（ダブルコーテーション）で囲む。</a:t>
            </a:r>
            <a:endParaRPr lang="en-US" altLang="ja-JP" sz="2400" dirty="0" smtClean="0"/>
          </a:p>
          <a:p>
            <a:pPr marL="457200" lvl="1" indent="-282575">
              <a:buNone/>
            </a:pPr>
            <a:r>
              <a:rPr lang="ja-JP" altLang="en-US" sz="2400" dirty="0" smtClean="0"/>
              <a:t>　　　　　　例）　</a:t>
            </a:r>
            <a:r>
              <a:rPr lang="en-US" altLang="ja-JP" sz="2400" dirty="0" smtClean="0"/>
              <a:t>‘a’ , “</a:t>
            </a:r>
            <a:r>
              <a:rPr lang="en-US" altLang="ja-JP" sz="2400" dirty="0" err="1" smtClean="0"/>
              <a:t>seisu</a:t>
            </a:r>
            <a:r>
              <a:rPr lang="en-US" altLang="ja-JP" sz="2400" dirty="0" smtClean="0"/>
              <a:t>”, “</a:t>
            </a:r>
            <a:r>
              <a:rPr lang="ja-JP" altLang="en-US" sz="2400" dirty="0" smtClean="0"/>
              <a:t>全角の日本語</a:t>
            </a:r>
            <a:r>
              <a:rPr lang="en-US" altLang="ja-JP" sz="2400" dirty="0" smtClean="0"/>
              <a:t>”</a:t>
            </a:r>
            <a:r>
              <a:rPr lang="ja-JP" altLang="en-US" sz="2400" dirty="0" smtClean="0"/>
              <a:t>など</a:t>
            </a:r>
            <a:endParaRPr lang="en-US" altLang="ja-JP" sz="2400" dirty="0" smtClean="0"/>
          </a:p>
          <a:p>
            <a:pPr marL="457200" lvl="1" indent="-282575">
              <a:buNone/>
            </a:pPr>
            <a:r>
              <a:rPr lang="ja-JP" altLang="en-US" sz="2400" dirty="0" smtClean="0"/>
              <a:t>・整数型：小数点以下のない数値。</a:t>
            </a:r>
            <a:endParaRPr lang="en-US" altLang="ja-JP" sz="2400" dirty="0" smtClean="0"/>
          </a:p>
          <a:p>
            <a:pPr marL="457200" lvl="1" indent="-282575">
              <a:buNone/>
            </a:pPr>
            <a:r>
              <a:rPr lang="ja-JP" altLang="en-US" sz="2400" dirty="0" smtClean="0"/>
              <a:t>　　　　　　例）　</a:t>
            </a:r>
            <a:r>
              <a:rPr lang="en-US" altLang="ja-JP" sz="2400" dirty="0" smtClean="0"/>
              <a:t>5, -128</a:t>
            </a:r>
            <a:r>
              <a:rPr lang="ja-JP" altLang="en-US" sz="2400" dirty="0" smtClean="0"/>
              <a:t>など</a:t>
            </a:r>
            <a:endParaRPr lang="en-US" altLang="ja-JP" sz="2400" dirty="0" smtClean="0"/>
          </a:p>
          <a:p>
            <a:pPr marL="457200" lvl="1" indent="-282575">
              <a:buNone/>
            </a:pPr>
            <a:r>
              <a:rPr lang="ja-JP" altLang="en-US" sz="2400" dirty="0" smtClean="0"/>
              <a:t>・浮動</a:t>
            </a:r>
            <a:r>
              <a:rPr lang="ja-JP" altLang="en-US" sz="2400" dirty="0"/>
              <a:t>小</a:t>
            </a:r>
            <a:r>
              <a:rPr lang="ja-JP" altLang="en-US" sz="2400" dirty="0" smtClean="0"/>
              <a:t>数点型：小数点以下のある数値。</a:t>
            </a:r>
            <a:endParaRPr lang="en-US" altLang="ja-JP" sz="2400" dirty="0" smtClean="0"/>
          </a:p>
          <a:p>
            <a:pPr marL="457200" lvl="1" indent="-282575">
              <a:buNone/>
            </a:pPr>
            <a:r>
              <a:rPr lang="ja-JP" altLang="en-US" sz="2400" dirty="0" smtClean="0"/>
              <a:t>　　　　　　例）　</a:t>
            </a:r>
            <a:r>
              <a:rPr lang="en-US" altLang="ja-JP" sz="2400" dirty="0" smtClean="0"/>
              <a:t>2.4,  -1.0,  3.1*10**5</a:t>
            </a:r>
            <a:r>
              <a:rPr lang="ja-JP" altLang="en-US" sz="2400" dirty="0" smtClean="0"/>
              <a:t>など</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の基本</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86855" y="1009189"/>
            <a:ext cx="2896574"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代表的なデータ型</a:t>
            </a:r>
            <a:endParaRPr kumimoji="1" lang="ja-JP" altLang="en-US" sz="2400" dirty="0"/>
          </a:p>
        </p:txBody>
      </p:sp>
      <p:sp>
        <p:nvSpPr>
          <p:cNvPr id="10" name="角丸四角形 9"/>
          <p:cNvSpPr/>
          <p:nvPr/>
        </p:nvSpPr>
        <p:spPr>
          <a:xfrm>
            <a:off x="586855" y="4758882"/>
            <a:ext cx="2896574"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演算子（おもなもの）</a:t>
            </a:r>
            <a:endParaRPr kumimoji="1" lang="ja-JP" altLang="en-US" sz="2400" dirty="0"/>
          </a:p>
        </p:txBody>
      </p:sp>
      <p:sp>
        <p:nvSpPr>
          <p:cNvPr id="11" name="コンテンツ プレースホルダー 2"/>
          <p:cNvSpPr txBox="1">
            <a:spLocks/>
          </p:cNvSpPr>
          <p:nvPr/>
        </p:nvSpPr>
        <p:spPr>
          <a:xfrm>
            <a:off x="1021703" y="5528960"/>
            <a:ext cx="10660223" cy="848926"/>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lvl="1" indent="0">
              <a:buFont typeface="Arial"/>
              <a:buNone/>
            </a:pPr>
            <a:r>
              <a:rPr lang="en-US" altLang="ja-JP" sz="2400" dirty="0" smtClean="0"/>
              <a:t>+ </a:t>
            </a:r>
            <a:r>
              <a:rPr lang="ja-JP" altLang="en-US" sz="2400" dirty="0" smtClean="0"/>
              <a:t>加算</a:t>
            </a:r>
            <a:r>
              <a:rPr lang="en-US" altLang="ja-JP" sz="2400" dirty="0" smtClean="0"/>
              <a:t>, - </a:t>
            </a:r>
            <a:r>
              <a:rPr lang="ja-JP" altLang="en-US" sz="2400" dirty="0" smtClean="0"/>
              <a:t>減算</a:t>
            </a:r>
            <a:r>
              <a:rPr lang="en-US" altLang="ja-JP" sz="2400" dirty="0" smtClean="0"/>
              <a:t>,  * </a:t>
            </a:r>
            <a:r>
              <a:rPr lang="ja-JP" altLang="en-US" sz="2400" dirty="0" smtClean="0"/>
              <a:t>乗算</a:t>
            </a:r>
            <a:r>
              <a:rPr lang="en-US" altLang="ja-JP" sz="2400" dirty="0" smtClean="0"/>
              <a:t>, / </a:t>
            </a:r>
            <a:r>
              <a:rPr lang="ja-JP" altLang="en-US" sz="2400" dirty="0" smtClean="0"/>
              <a:t>除算</a:t>
            </a:r>
            <a:r>
              <a:rPr lang="en-US" altLang="ja-JP" sz="2400" dirty="0" smtClean="0"/>
              <a:t>,  // </a:t>
            </a:r>
            <a:r>
              <a:rPr lang="ja-JP" altLang="en-US" sz="2400" dirty="0" smtClean="0"/>
              <a:t>除算の商</a:t>
            </a:r>
            <a:r>
              <a:rPr lang="en-US" altLang="ja-JP" sz="2400" dirty="0" smtClean="0"/>
              <a:t>, % </a:t>
            </a:r>
            <a:r>
              <a:rPr lang="ja-JP" altLang="en-US" sz="2400" dirty="0" smtClean="0"/>
              <a:t>除算の余り</a:t>
            </a:r>
            <a:r>
              <a:rPr lang="en-US" altLang="ja-JP" sz="2400" dirty="0" smtClean="0"/>
              <a:t>, ** </a:t>
            </a:r>
            <a:r>
              <a:rPr lang="ja-JP" altLang="en-US" sz="2400" dirty="0" smtClean="0"/>
              <a:t>累乗</a:t>
            </a:r>
            <a:endParaRPr lang="en-US" altLang="ja-JP" sz="2400" dirty="0" smtClean="0"/>
          </a:p>
          <a:p>
            <a:pPr marL="0" lvl="1" indent="0">
              <a:buFont typeface="Arial"/>
              <a:buNone/>
            </a:pPr>
            <a:r>
              <a:rPr lang="en-US" altLang="ja-JP" sz="2400" dirty="0"/>
              <a:t>A==B</a:t>
            </a:r>
            <a:r>
              <a:rPr lang="ja-JP" altLang="en-US" sz="1800" dirty="0" smtClean="0"/>
              <a:t>「</a:t>
            </a:r>
            <a:r>
              <a:rPr lang="en-US" altLang="ja-JP" sz="1800" dirty="0" smtClean="0"/>
              <a:t>A</a:t>
            </a:r>
            <a:r>
              <a:rPr lang="ja-JP" altLang="en-US" sz="1800" dirty="0" smtClean="0"/>
              <a:t>と</a:t>
            </a:r>
            <a:r>
              <a:rPr lang="en-US" altLang="ja-JP" sz="1800" dirty="0" smtClean="0"/>
              <a:t>B</a:t>
            </a:r>
            <a:r>
              <a:rPr lang="ja-JP" altLang="en-US" sz="1800" dirty="0" smtClean="0"/>
              <a:t>は等しい」</a:t>
            </a:r>
            <a:r>
              <a:rPr lang="en-US" altLang="ja-JP" sz="2400" dirty="0" smtClean="0"/>
              <a:t>, </a:t>
            </a:r>
            <a:r>
              <a:rPr lang="ja-JP" altLang="en-US" sz="2400" dirty="0" smtClean="0"/>
              <a:t> </a:t>
            </a:r>
            <a:r>
              <a:rPr lang="en-US" altLang="ja-JP" sz="2400" dirty="0" smtClean="0"/>
              <a:t>A!=B</a:t>
            </a:r>
            <a:r>
              <a:rPr lang="ja-JP" altLang="en-US" sz="2400" dirty="0" smtClean="0"/>
              <a:t> </a:t>
            </a:r>
            <a:r>
              <a:rPr lang="ja-JP" altLang="en-US" sz="1800" dirty="0" smtClean="0"/>
              <a:t>「</a:t>
            </a:r>
            <a:r>
              <a:rPr lang="en-US" altLang="ja-JP" sz="1800" dirty="0" smtClean="0"/>
              <a:t>A</a:t>
            </a:r>
            <a:r>
              <a:rPr lang="ja-JP" altLang="en-US" sz="1800" dirty="0" smtClean="0"/>
              <a:t>と</a:t>
            </a:r>
            <a:r>
              <a:rPr lang="en-US" altLang="ja-JP" sz="1800" dirty="0" smtClean="0"/>
              <a:t>B</a:t>
            </a:r>
            <a:r>
              <a:rPr lang="ja-JP" altLang="en-US" sz="1800" dirty="0" smtClean="0"/>
              <a:t>は等しくない」</a:t>
            </a:r>
            <a:r>
              <a:rPr lang="en-US" altLang="ja-JP" sz="2400" dirty="0" smtClean="0"/>
              <a:t>, </a:t>
            </a:r>
            <a:r>
              <a:rPr lang="ja-JP" altLang="en-US" sz="2400" dirty="0" smtClean="0"/>
              <a:t> </a:t>
            </a:r>
            <a:r>
              <a:rPr lang="en-US" altLang="ja-JP" sz="2400" dirty="0" smtClean="0"/>
              <a:t>A&gt;B</a:t>
            </a:r>
            <a:r>
              <a:rPr lang="ja-JP" altLang="en-US" sz="1800" dirty="0" smtClean="0"/>
              <a:t>「</a:t>
            </a:r>
            <a:r>
              <a:rPr lang="en-US" altLang="ja-JP" sz="1800" dirty="0" smtClean="0"/>
              <a:t>A</a:t>
            </a:r>
            <a:r>
              <a:rPr lang="ja-JP" altLang="en-US" sz="1800" dirty="0" smtClean="0"/>
              <a:t>は</a:t>
            </a:r>
            <a:r>
              <a:rPr lang="en-US" altLang="ja-JP" sz="1800" dirty="0" smtClean="0"/>
              <a:t>B</a:t>
            </a:r>
            <a:r>
              <a:rPr lang="ja-JP" altLang="en-US" sz="1800" dirty="0" smtClean="0"/>
              <a:t>より大きい」</a:t>
            </a:r>
            <a:r>
              <a:rPr lang="en-US" altLang="ja-JP" sz="2400" dirty="0" smtClean="0"/>
              <a:t>, </a:t>
            </a:r>
            <a:r>
              <a:rPr lang="ja-JP" altLang="en-US" sz="2400" dirty="0" smtClean="0"/>
              <a:t> </a:t>
            </a:r>
            <a:r>
              <a:rPr lang="en-US" altLang="ja-JP" sz="2400" dirty="0" smtClean="0"/>
              <a:t>A&lt;=B</a:t>
            </a:r>
            <a:r>
              <a:rPr lang="ja-JP" altLang="en-US" sz="1800" dirty="0" smtClean="0"/>
              <a:t>「</a:t>
            </a:r>
            <a:r>
              <a:rPr lang="en-US" altLang="ja-JP" sz="1800" dirty="0" smtClean="0"/>
              <a:t>A</a:t>
            </a:r>
            <a:r>
              <a:rPr lang="ja-JP" altLang="en-US" sz="1800" dirty="0" smtClean="0"/>
              <a:t>は</a:t>
            </a:r>
            <a:r>
              <a:rPr lang="en-US" altLang="ja-JP" sz="1800" dirty="0" smtClean="0"/>
              <a:t>B</a:t>
            </a:r>
            <a:r>
              <a:rPr lang="ja-JP" altLang="en-US" sz="1800" dirty="0" smtClean="0"/>
              <a:t>以下」</a:t>
            </a:r>
            <a:endParaRPr lang="en-US" altLang="ja-JP" sz="1800" dirty="0" smtClean="0"/>
          </a:p>
        </p:txBody>
      </p:sp>
      <p:sp>
        <p:nvSpPr>
          <p:cNvPr id="13" name="角丸四角形 12"/>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3993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776647"/>
            <a:ext cx="10660223" cy="4754782"/>
          </a:xfrm>
        </p:spPr>
        <p:txBody>
          <a:bodyPr anchor="t">
            <a:noAutofit/>
          </a:bodyPr>
          <a:lstStyle/>
          <a:p>
            <a:pPr marL="457200" lvl="1" indent="-282575">
              <a:buNone/>
            </a:pPr>
            <a:r>
              <a:rPr lang="ja-JP" altLang="en-US" sz="2400" dirty="0" smtClean="0"/>
              <a:t>画面へ表示するときは、</a:t>
            </a:r>
            <a:r>
              <a:rPr lang="en-US" altLang="ja-JP" sz="2400" dirty="0" smtClean="0"/>
              <a:t>print</a:t>
            </a:r>
            <a:r>
              <a:rPr lang="ja-JP" altLang="en-US" sz="2400" dirty="0" smtClean="0"/>
              <a:t>関数を使う。</a:t>
            </a:r>
            <a:endParaRPr lang="en-US" altLang="ja-JP" sz="2400" dirty="0" smtClean="0"/>
          </a:p>
          <a:p>
            <a:pPr marL="457200" lvl="1" indent="-282575">
              <a:buNone/>
            </a:pPr>
            <a:r>
              <a:rPr lang="ja-JP" altLang="en-US" sz="2400" dirty="0" smtClean="0"/>
              <a:t>例</a:t>
            </a:r>
            <a:r>
              <a:rPr lang="en-US" altLang="ja-JP" sz="2400" dirty="0" smtClean="0"/>
              <a:t>1</a:t>
            </a:r>
            <a:r>
              <a:rPr lang="ja-JP" altLang="en-US" sz="2400" dirty="0" smtClean="0"/>
              <a:t>）　</a:t>
            </a:r>
            <a:r>
              <a:rPr lang="en-US" altLang="ja-JP" sz="2400" dirty="0" err="1" smtClean="0"/>
              <a:t>seisu</a:t>
            </a:r>
            <a:r>
              <a:rPr lang="en-US" altLang="ja-JP" sz="2400" dirty="0" smtClean="0"/>
              <a:t>=3</a:t>
            </a:r>
            <a:r>
              <a:rPr lang="ja-JP" altLang="en-US" sz="2400" dirty="0" smtClean="0"/>
              <a:t>のとき</a:t>
            </a:r>
            <a:endParaRPr lang="en-US" altLang="ja-JP" sz="2400" dirty="0" smtClean="0"/>
          </a:p>
          <a:p>
            <a:pPr marL="457200" lvl="1" indent="-282575">
              <a:buNone/>
            </a:pPr>
            <a:r>
              <a:rPr lang="ja-JP" altLang="en-US" sz="2400" dirty="0"/>
              <a:t>　</a:t>
            </a:r>
            <a:r>
              <a:rPr lang="ja-JP" altLang="en-US" sz="2400" dirty="0" smtClean="0"/>
              <a:t>　　</a:t>
            </a:r>
            <a:r>
              <a:rPr lang="en-US" altLang="ja-JP" sz="2400" dirty="0" smtClean="0"/>
              <a:t>print(2)</a:t>
            </a:r>
            <a:r>
              <a:rPr lang="ja-JP" altLang="en-US" sz="2400" dirty="0" smtClean="0"/>
              <a:t>　</a:t>
            </a:r>
            <a:r>
              <a:rPr lang="ja-JP" altLang="en-US" sz="2400" dirty="0" smtClean="0">
                <a:solidFill>
                  <a:schemeClr val="accent1">
                    <a:lumMod val="60000"/>
                    <a:lumOff val="40000"/>
                  </a:schemeClr>
                </a:solidFill>
              </a:rPr>
              <a:t>⇒ </a:t>
            </a:r>
            <a:r>
              <a:rPr lang="en-US" altLang="ja-JP" sz="2400" dirty="0" smtClean="0">
                <a:solidFill>
                  <a:schemeClr val="accent1">
                    <a:lumMod val="60000"/>
                    <a:lumOff val="40000"/>
                  </a:schemeClr>
                </a:solidFill>
              </a:rPr>
              <a:t>2    </a:t>
            </a:r>
            <a:r>
              <a:rPr lang="ja-JP" altLang="en-US" sz="2400" dirty="0" smtClean="0">
                <a:solidFill>
                  <a:schemeClr val="accent1">
                    <a:lumMod val="60000"/>
                    <a:lumOff val="40000"/>
                  </a:schemeClr>
                </a:solidFill>
              </a:rPr>
              <a:t>（数字はそのまま表示される）</a:t>
            </a:r>
            <a:endParaRPr lang="en-US" altLang="ja-JP" sz="2400" dirty="0" smtClean="0">
              <a:solidFill>
                <a:schemeClr val="accent1">
                  <a:lumMod val="60000"/>
                  <a:lumOff val="40000"/>
                </a:schemeClr>
              </a:solidFill>
            </a:endParaRPr>
          </a:p>
          <a:p>
            <a:pPr marL="457200" lvl="1" indent="-282575">
              <a:buNone/>
            </a:pPr>
            <a:r>
              <a:rPr lang="ja-JP" altLang="en-US" sz="2400" dirty="0" smtClean="0"/>
              <a:t>　　　</a:t>
            </a:r>
            <a:r>
              <a:rPr lang="en-US" altLang="ja-JP" sz="2400" dirty="0" smtClean="0"/>
              <a:t>print(seisu+5)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8  </a:t>
            </a:r>
            <a:r>
              <a:rPr lang="ja-JP" altLang="en-US" sz="2400" dirty="0" smtClean="0">
                <a:solidFill>
                  <a:schemeClr val="accent1">
                    <a:lumMod val="60000"/>
                    <a:lumOff val="40000"/>
                  </a:schemeClr>
                </a:solidFill>
              </a:rPr>
              <a:t>（数式の場合は計算して表示される）</a:t>
            </a:r>
            <a:endParaRPr lang="en-US" altLang="ja-JP" sz="2400" dirty="0" smtClean="0">
              <a:solidFill>
                <a:schemeClr val="accent1">
                  <a:lumMod val="60000"/>
                  <a:lumOff val="40000"/>
                </a:schemeClr>
              </a:solidFill>
            </a:endParaRPr>
          </a:p>
          <a:p>
            <a:pPr marL="457200" lvl="1" indent="-282575">
              <a:buNone/>
            </a:pPr>
            <a:r>
              <a:rPr lang="ja-JP" altLang="en-US" sz="2400" dirty="0" smtClean="0"/>
              <a:t>例</a:t>
            </a:r>
            <a:r>
              <a:rPr lang="en-US" altLang="ja-JP" sz="2400" dirty="0" smtClean="0"/>
              <a:t>2</a:t>
            </a:r>
            <a:r>
              <a:rPr lang="ja-JP" altLang="en-US" sz="2400" dirty="0" smtClean="0"/>
              <a:t>）</a:t>
            </a:r>
            <a:r>
              <a:rPr lang="ja-JP" altLang="en-US" sz="2400" dirty="0"/>
              <a:t>　</a:t>
            </a:r>
            <a:r>
              <a:rPr lang="en-US" altLang="ja-JP" sz="2400" dirty="0" smtClean="0"/>
              <a:t>seisu1=‘6’, seisu2=‘7’ (seisu1,2</a:t>
            </a:r>
            <a:r>
              <a:rPr lang="ja-JP" altLang="en-US" sz="2400" dirty="0" smtClean="0"/>
              <a:t>に</a:t>
            </a:r>
            <a:r>
              <a:rPr lang="en-US" altLang="ja-JP" sz="2400" dirty="0" smtClean="0"/>
              <a:t>6,7</a:t>
            </a:r>
            <a:r>
              <a:rPr lang="ja-JP" altLang="en-US" sz="2400" dirty="0" smtClean="0"/>
              <a:t>という文字を代入</a:t>
            </a:r>
            <a:r>
              <a:rPr lang="en-US" altLang="ja-JP" sz="2400" dirty="0" smtClean="0"/>
              <a:t>)</a:t>
            </a:r>
            <a:r>
              <a:rPr lang="ja-JP" altLang="en-US" sz="2400" dirty="0" smtClean="0"/>
              <a:t>の</a:t>
            </a:r>
            <a:r>
              <a:rPr lang="ja-JP" altLang="en-US" sz="2400" dirty="0"/>
              <a:t>とき</a:t>
            </a:r>
            <a:endParaRPr lang="en-US" altLang="ja-JP" sz="2400" dirty="0"/>
          </a:p>
          <a:p>
            <a:pPr marL="457200" lvl="1" indent="-282575">
              <a:buNone/>
            </a:pPr>
            <a:r>
              <a:rPr lang="ja-JP" altLang="en-US" sz="2400" dirty="0"/>
              <a:t>　　　</a:t>
            </a:r>
            <a:r>
              <a:rPr lang="en-US" altLang="ja-JP" sz="2400" dirty="0"/>
              <a:t>print</a:t>
            </a:r>
            <a:r>
              <a:rPr lang="en-US" altLang="ja-JP" sz="2400" dirty="0" smtClean="0"/>
              <a:t>(‘seisu1’)</a:t>
            </a:r>
            <a:r>
              <a:rPr lang="ja-JP" altLang="en-US" sz="2400" dirty="0"/>
              <a:t>　</a:t>
            </a:r>
            <a:r>
              <a:rPr lang="ja-JP" altLang="en-US" sz="2400" dirty="0">
                <a:solidFill>
                  <a:schemeClr val="accent1">
                    <a:lumMod val="60000"/>
                    <a:lumOff val="40000"/>
                  </a:schemeClr>
                </a:solidFill>
              </a:rPr>
              <a:t>⇒ </a:t>
            </a:r>
            <a:r>
              <a:rPr lang="en-US" altLang="ja-JP" sz="2400" dirty="0" smtClean="0">
                <a:solidFill>
                  <a:schemeClr val="accent1">
                    <a:lumMod val="60000"/>
                    <a:lumOff val="40000"/>
                  </a:schemeClr>
                </a:solidFill>
              </a:rPr>
              <a:t>seisu1    </a:t>
            </a:r>
            <a:r>
              <a:rPr lang="ja-JP" altLang="en-US" sz="2400" dirty="0" smtClean="0">
                <a:solidFill>
                  <a:schemeClr val="accent1">
                    <a:lumMod val="60000"/>
                    <a:lumOff val="40000"/>
                  </a:schemeClr>
                </a:solidFill>
              </a:rPr>
              <a:t>（文字列がその</a:t>
            </a:r>
            <a:r>
              <a:rPr lang="ja-JP" altLang="en-US" sz="2400" dirty="0">
                <a:solidFill>
                  <a:schemeClr val="accent1">
                    <a:lumMod val="60000"/>
                    <a:lumOff val="40000"/>
                  </a:schemeClr>
                </a:solidFill>
              </a:rPr>
              <a:t>まま表示される）</a:t>
            </a:r>
            <a:endParaRPr lang="en-US" altLang="ja-JP" sz="2400" dirty="0">
              <a:solidFill>
                <a:schemeClr val="accent1">
                  <a:lumMod val="60000"/>
                  <a:lumOff val="40000"/>
                </a:schemeClr>
              </a:solidFill>
            </a:endParaRPr>
          </a:p>
          <a:p>
            <a:pPr marL="457200" lvl="1" indent="-282575">
              <a:buNone/>
            </a:pPr>
            <a:r>
              <a:rPr lang="ja-JP" altLang="en-US" sz="2400" dirty="0"/>
              <a:t>　　　</a:t>
            </a:r>
            <a:r>
              <a:rPr lang="en-US" altLang="ja-JP" sz="2400" dirty="0" smtClean="0"/>
              <a:t>print(seisu1</a:t>
            </a:r>
            <a:r>
              <a:rPr lang="en-US" altLang="ja-JP" sz="2400" dirty="0" smtClean="0">
                <a:solidFill>
                  <a:schemeClr val="accent1">
                    <a:lumMod val="60000"/>
                    <a:lumOff val="40000"/>
                  </a:schemeClr>
                </a:solidFill>
              </a:rPr>
              <a:t>)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6  </a:t>
            </a:r>
            <a:r>
              <a:rPr lang="ja-JP" altLang="en-US" sz="2400" dirty="0" smtClean="0">
                <a:solidFill>
                  <a:schemeClr val="accent1">
                    <a:lumMod val="60000"/>
                    <a:lumOff val="40000"/>
                  </a:schemeClr>
                </a:solidFill>
              </a:rPr>
              <a:t>（文字列の</a:t>
            </a:r>
            <a:r>
              <a:rPr lang="en-US" altLang="ja-JP" sz="2400" dirty="0" smtClean="0">
                <a:solidFill>
                  <a:schemeClr val="accent1">
                    <a:lumMod val="60000"/>
                    <a:lumOff val="40000"/>
                  </a:schemeClr>
                </a:solidFill>
              </a:rPr>
              <a:t>｢6｣</a:t>
            </a:r>
            <a:r>
              <a:rPr lang="ja-JP" altLang="en-US" sz="2400" dirty="0" smtClean="0">
                <a:solidFill>
                  <a:schemeClr val="accent1">
                    <a:lumMod val="60000"/>
                    <a:lumOff val="40000"/>
                  </a:schemeClr>
                </a:solidFill>
              </a:rPr>
              <a:t>が表示される）</a:t>
            </a:r>
            <a:endParaRPr lang="en-US" altLang="ja-JP" sz="2400" dirty="0" smtClean="0">
              <a:solidFill>
                <a:schemeClr val="accent1">
                  <a:lumMod val="60000"/>
                  <a:lumOff val="40000"/>
                </a:schemeClr>
              </a:solidFill>
            </a:endParaRPr>
          </a:p>
          <a:p>
            <a:pPr marL="457200" lvl="1" indent="-282575">
              <a:buNone/>
            </a:pPr>
            <a:r>
              <a:rPr lang="ja-JP" altLang="en-US" sz="2400" dirty="0"/>
              <a:t>　</a:t>
            </a:r>
            <a:r>
              <a:rPr lang="ja-JP" altLang="en-US" sz="2400" dirty="0" smtClean="0"/>
              <a:t>　　</a:t>
            </a:r>
            <a:r>
              <a:rPr lang="en-US" altLang="ja-JP" sz="2400" dirty="0" smtClean="0"/>
              <a:t>print(‘I </a:t>
            </a:r>
            <a:r>
              <a:rPr lang="en-US" altLang="ja-JP" sz="2400" dirty="0" err="1" smtClean="0"/>
              <a:t>am’+’Mike</a:t>
            </a:r>
            <a:r>
              <a:rPr lang="en-US" altLang="ja-JP" sz="2400" dirty="0" smtClean="0"/>
              <a:t>’)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 I am Mike</a:t>
            </a:r>
            <a:r>
              <a:rPr lang="ja-JP" altLang="en-US" sz="2400" dirty="0" smtClean="0">
                <a:solidFill>
                  <a:schemeClr val="accent1">
                    <a:lumMod val="60000"/>
                    <a:lumOff val="40000"/>
                  </a:schemeClr>
                </a:solidFill>
              </a:rPr>
              <a:t>　（文字列が連結して表示される）</a:t>
            </a:r>
            <a:endParaRPr lang="en-US" altLang="ja-JP" sz="2400" dirty="0" smtClean="0">
              <a:solidFill>
                <a:schemeClr val="accent1">
                  <a:lumMod val="60000"/>
                  <a:lumOff val="40000"/>
                </a:schemeClr>
              </a:solidFill>
            </a:endParaRPr>
          </a:p>
          <a:p>
            <a:pPr marL="457200" lvl="1" indent="-282575">
              <a:buNone/>
            </a:pPr>
            <a:r>
              <a:rPr lang="ja-JP" altLang="en-US" sz="2400" dirty="0"/>
              <a:t>　</a:t>
            </a:r>
            <a:r>
              <a:rPr lang="ja-JP" altLang="en-US" sz="2400" dirty="0" smtClean="0"/>
              <a:t>　　</a:t>
            </a:r>
            <a:r>
              <a:rPr lang="en-US" altLang="ja-JP" sz="2400" dirty="0" smtClean="0"/>
              <a:t>print(seisu1+seisu2)</a:t>
            </a:r>
            <a:r>
              <a:rPr lang="ja-JP" altLang="en-US" sz="2400" dirty="0"/>
              <a:t> </a:t>
            </a:r>
            <a:r>
              <a:rPr lang="ja-JP" altLang="en-US" sz="2400" dirty="0">
                <a:solidFill>
                  <a:schemeClr val="accent1">
                    <a:lumMod val="60000"/>
                    <a:lumOff val="40000"/>
                  </a:schemeClr>
                </a:solidFill>
              </a:rPr>
              <a:t>⇒</a:t>
            </a:r>
            <a:r>
              <a:rPr lang="en-US" altLang="ja-JP" sz="2400" dirty="0">
                <a:solidFill>
                  <a:schemeClr val="accent1">
                    <a:lumMod val="60000"/>
                    <a:lumOff val="40000"/>
                  </a:schemeClr>
                </a:solidFill>
              </a:rPr>
              <a:t> </a:t>
            </a:r>
            <a:r>
              <a:rPr lang="en-US" altLang="ja-JP" sz="2400" dirty="0" smtClean="0">
                <a:solidFill>
                  <a:schemeClr val="accent1">
                    <a:lumMod val="60000"/>
                    <a:lumOff val="40000"/>
                  </a:schemeClr>
                </a:solidFill>
              </a:rPr>
              <a:t>67</a:t>
            </a:r>
            <a:r>
              <a:rPr lang="ja-JP" altLang="en-US" sz="2400" dirty="0">
                <a:solidFill>
                  <a:schemeClr val="accent1">
                    <a:lumMod val="60000"/>
                    <a:lumOff val="40000"/>
                  </a:schemeClr>
                </a:solidFill>
              </a:rPr>
              <a:t>　</a:t>
            </a:r>
            <a:r>
              <a:rPr lang="ja-JP" altLang="en-US" sz="2400" dirty="0" smtClean="0">
                <a:solidFill>
                  <a:schemeClr val="accent1">
                    <a:lumMod val="60000"/>
                    <a:lumOff val="40000"/>
                  </a:schemeClr>
                </a:solidFill>
              </a:rPr>
              <a:t>（文字列の「</a:t>
            </a:r>
            <a:r>
              <a:rPr lang="en-US" altLang="ja-JP" sz="2400" dirty="0" smtClean="0">
                <a:solidFill>
                  <a:schemeClr val="accent1">
                    <a:lumMod val="60000"/>
                    <a:lumOff val="40000"/>
                  </a:schemeClr>
                </a:solidFill>
              </a:rPr>
              <a:t>6</a:t>
            </a:r>
            <a:r>
              <a:rPr lang="ja-JP" altLang="en-US" sz="2400" dirty="0" smtClean="0">
                <a:solidFill>
                  <a:schemeClr val="accent1">
                    <a:lumMod val="60000"/>
                    <a:lumOff val="40000"/>
                  </a:schemeClr>
                </a:solidFill>
              </a:rPr>
              <a:t>」</a:t>
            </a:r>
            <a:r>
              <a:rPr lang="ja-JP" altLang="en-US" sz="2400" dirty="0">
                <a:solidFill>
                  <a:schemeClr val="accent1">
                    <a:lumMod val="60000"/>
                    <a:lumOff val="40000"/>
                  </a:schemeClr>
                </a:solidFill>
              </a:rPr>
              <a:t>と</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7</a:t>
            </a:r>
            <a:r>
              <a:rPr lang="ja-JP" altLang="en-US" sz="2400" dirty="0" smtClean="0">
                <a:solidFill>
                  <a:schemeClr val="accent1">
                    <a:lumMod val="60000"/>
                    <a:lumOff val="40000"/>
                  </a:schemeClr>
                </a:solidFill>
              </a:rPr>
              <a:t>」が連結して表示される）</a:t>
            </a:r>
            <a:endParaRPr lang="en-US" altLang="ja-JP" sz="2400" dirty="0">
              <a:solidFill>
                <a:schemeClr val="accent1">
                  <a:lumMod val="60000"/>
                  <a:lumOff val="40000"/>
                </a:schemeClr>
              </a:solidFill>
            </a:endParaRPr>
          </a:p>
          <a:p>
            <a:pPr marL="457200" lvl="1" indent="-282575">
              <a:buNone/>
            </a:pP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の基本</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86854" y="1009189"/>
            <a:ext cx="3257357"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画面へ</a:t>
            </a:r>
            <a:r>
              <a:rPr kumimoji="1" lang="ja-JP" altLang="en-US" sz="2400" dirty="0" smtClean="0"/>
              <a:t>の表示と計算</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187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125504"/>
            <a:ext cx="10131425" cy="1456267"/>
          </a:xfrm>
        </p:spPr>
        <p:txBody>
          <a:bodyPr>
            <a:normAutofit/>
          </a:bodyPr>
          <a:lstStyle/>
          <a:p>
            <a:r>
              <a:rPr lang="en-US" altLang="ja-JP" sz="4000" dirty="0" smtClean="0"/>
              <a:t>1-2</a:t>
            </a:r>
            <a:r>
              <a:rPr lang="ja-JP" altLang="en-US" sz="4000" dirty="0"/>
              <a:t>　</a:t>
            </a:r>
            <a:r>
              <a:rPr lang="ja-JP" altLang="en-US" sz="4000" dirty="0" smtClean="0"/>
              <a:t>コードを書いてみよう！</a:t>
            </a:r>
            <a:endParaRPr kumimoji="1" lang="ja-JP" altLang="en-US" sz="4000" dirty="0"/>
          </a:p>
        </p:txBody>
      </p:sp>
      <p:sp>
        <p:nvSpPr>
          <p:cNvPr id="3" name="コンテンツ プレースホルダー 2"/>
          <p:cNvSpPr>
            <a:spLocks noGrp="1"/>
          </p:cNvSpPr>
          <p:nvPr>
            <p:ph idx="1"/>
          </p:nvPr>
        </p:nvSpPr>
        <p:spPr>
          <a:xfrm>
            <a:off x="685801" y="1488140"/>
            <a:ext cx="10493187" cy="4939553"/>
          </a:xfrm>
        </p:spPr>
        <p:txBody>
          <a:bodyPr anchor="t">
            <a:noAutofit/>
          </a:bodyPr>
          <a:lstStyle/>
          <a:p>
            <a:r>
              <a:rPr lang="ja-JP" altLang="en-US" sz="2400" dirty="0" smtClean="0"/>
              <a:t>「</a:t>
            </a:r>
            <a:r>
              <a:rPr lang="ja-JP" altLang="en-US" sz="2400" dirty="0">
                <a:solidFill>
                  <a:srgbClr val="FFC000"/>
                </a:solidFill>
              </a:rPr>
              <a:t>コード</a:t>
            </a:r>
            <a:r>
              <a:rPr lang="ja-JP" altLang="en-US" sz="2400" dirty="0"/>
              <a:t>」とは、プログラムの処理の内容を書いた文のことです。「プログラムソース」とか「ソースコード」ということもあります</a:t>
            </a:r>
            <a:r>
              <a:rPr lang="ja-JP" altLang="en-US" sz="2400" dirty="0" smtClean="0"/>
              <a:t>。では早速プログラミング</a:t>
            </a:r>
            <a:r>
              <a:rPr lang="ja-JP" altLang="en-US" sz="2400" dirty="0"/>
              <a:t>学習の初めの一歩として</a:t>
            </a:r>
            <a:r>
              <a:rPr lang="ja-JP" altLang="en-US" sz="2400" dirty="0" smtClean="0"/>
              <a:t>定番「</a:t>
            </a:r>
            <a:r>
              <a:rPr lang="en-US" altLang="ja-JP" sz="2400" dirty="0"/>
              <a:t>Hello world!</a:t>
            </a:r>
            <a:r>
              <a:rPr lang="ja-JP" altLang="en-US" sz="2400" dirty="0"/>
              <a:t>」とコンピュータに</a:t>
            </a:r>
            <a:r>
              <a:rPr lang="ja-JP" altLang="en-US" sz="2400" dirty="0">
                <a:solidFill>
                  <a:srgbClr val="FFC000"/>
                </a:solidFill>
              </a:rPr>
              <a:t>表示</a:t>
            </a:r>
            <a:r>
              <a:rPr lang="ja-JP" altLang="en-US" sz="2400" dirty="0"/>
              <a:t>させてみましょう</a:t>
            </a:r>
            <a:r>
              <a:rPr lang="ja-JP" altLang="en-US" sz="2400" dirty="0" smtClean="0"/>
              <a:t>。</a:t>
            </a:r>
            <a:endParaRPr lang="en-US" altLang="ja-JP" sz="2400" dirty="0" smtClean="0"/>
          </a:p>
          <a:p>
            <a:pPr marL="0" indent="0">
              <a:buNone/>
            </a:pPr>
            <a:r>
              <a:rPr lang="ja-JP" altLang="en-US" sz="2400" dirty="0" smtClean="0">
                <a:solidFill>
                  <a:srgbClr val="FFC000"/>
                </a:solidFill>
              </a:rPr>
              <a:t>手順</a:t>
            </a:r>
            <a:r>
              <a:rPr lang="ja-JP" altLang="en-US" sz="2400" dirty="0" smtClean="0"/>
              <a:t>： </a:t>
            </a:r>
            <a:endParaRPr lang="en-US" altLang="ja-JP" sz="2400" dirty="0" smtClean="0"/>
          </a:p>
          <a:p>
            <a:pPr marL="0" indent="0">
              <a:buNone/>
            </a:pPr>
            <a:r>
              <a:rPr lang="ja-JP" altLang="en-US" sz="2400" dirty="0" smtClean="0"/>
              <a:t>① </a:t>
            </a:r>
            <a:r>
              <a:rPr lang="en-US" altLang="ja-JP" sz="2400" dirty="0" smtClean="0"/>
              <a:t>iPad</a:t>
            </a:r>
            <a:r>
              <a:rPr lang="ja-JP" altLang="en-US" sz="2400" dirty="0"/>
              <a:t>で</a:t>
            </a:r>
            <a:r>
              <a:rPr lang="en-US" altLang="ja-JP" sz="2400" dirty="0">
                <a:solidFill>
                  <a:srgbClr val="FFC000"/>
                </a:solidFill>
              </a:rPr>
              <a:t>Chrome</a:t>
            </a:r>
            <a:r>
              <a:rPr lang="ja-JP" altLang="en-US" sz="2400" dirty="0"/>
              <a:t>を起動し、“</a:t>
            </a:r>
            <a:r>
              <a:rPr lang="en-US" altLang="ja-JP" sz="2400" dirty="0" err="1">
                <a:solidFill>
                  <a:srgbClr val="FFC000"/>
                </a:solidFill>
              </a:rPr>
              <a:t>colab</a:t>
            </a:r>
            <a:r>
              <a:rPr lang="ja-JP" altLang="en-US" sz="2400" dirty="0"/>
              <a:t>”と検索し「</a:t>
            </a:r>
            <a:r>
              <a:rPr lang="en-US" altLang="ja-JP" sz="2400" dirty="0" err="1">
                <a:solidFill>
                  <a:srgbClr val="FFC000"/>
                </a:solidFill>
              </a:rPr>
              <a:t>Colaboratory</a:t>
            </a:r>
            <a:r>
              <a:rPr lang="ja-JP" altLang="en-US" sz="2400" dirty="0" err="1">
                <a:solidFill>
                  <a:srgbClr val="FFC000"/>
                </a:solidFill>
              </a:rPr>
              <a:t>へようこそ</a:t>
            </a:r>
            <a:r>
              <a:rPr lang="ja-JP" altLang="en-US" sz="2400" dirty="0"/>
              <a:t>」を</a:t>
            </a:r>
            <a:r>
              <a:rPr lang="ja-JP" altLang="en-US" sz="2400" dirty="0" smtClean="0"/>
              <a:t>タップ</a:t>
            </a:r>
            <a:endParaRPr lang="en-US" altLang="ja-JP" sz="2400" dirty="0" smtClean="0"/>
          </a:p>
          <a:p>
            <a:pPr marL="0" indent="0">
              <a:buNone/>
            </a:pPr>
            <a:r>
              <a:rPr lang="ja-JP" altLang="en-US" sz="2400" dirty="0" smtClean="0"/>
              <a:t>② ファイル→ノートブックを新規作成→</a:t>
            </a:r>
            <a:r>
              <a:rPr lang="en-US" altLang="ja-JP" sz="2400" dirty="0" smtClean="0">
                <a:solidFill>
                  <a:srgbClr val="FFC000"/>
                </a:solidFill>
              </a:rPr>
              <a:t>Untitled</a:t>
            </a:r>
            <a:r>
              <a:rPr lang="en-US" altLang="ja-JP" sz="2400" dirty="0" smtClean="0"/>
              <a:t>1.ipynb </a:t>
            </a:r>
            <a:r>
              <a:rPr lang="ja-JP" altLang="en-US" sz="2400" dirty="0" smtClean="0"/>
              <a:t>を </a:t>
            </a:r>
            <a:r>
              <a:rPr lang="en-US" altLang="ja-JP" sz="2400" dirty="0" smtClean="0">
                <a:solidFill>
                  <a:srgbClr val="FFC000"/>
                </a:solidFill>
              </a:rPr>
              <a:t>python</a:t>
            </a:r>
            <a:r>
              <a:rPr lang="en-US" altLang="ja-JP" sz="2400" dirty="0" smtClean="0"/>
              <a:t>1.ipynb</a:t>
            </a:r>
            <a:r>
              <a:rPr lang="ja-JP" altLang="en-US" sz="2400" dirty="0" smtClean="0"/>
              <a:t>に変更</a:t>
            </a:r>
            <a:endParaRPr lang="en-US" altLang="ja-JP" sz="2400" dirty="0" smtClean="0"/>
          </a:p>
          <a:p>
            <a:pPr marL="0" indent="0">
              <a:buNone/>
            </a:pPr>
            <a:r>
              <a:rPr lang="ja-JP" altLang="en-US" sz="2400" dirty="0" smtClean="0"/>
              <a:t>③半角英数字で　　　　　　　　　　　　　　　　　　　　　　と入力し、　　をタップ　</a:t>
            </a:r>
            <a:endParaRPr lang="en-US" altLang="ja-JP" sz="2400" dirty="0"/>
          </a:p>
          <a:p>
            <a:pPr marL="0" indent="0">
              <a:buNone/>
            </a:pPr>
            <a:endParaRPr lang="ja-JP" altLang="en-US" sz="2400" dirty="0"/>
          </a:p>
          <a:p>
            <a:pPr marL="0" indent="0">
              <a:buNone/>
            </a:pPr>
            <a:endParaRPr lang="en-US" altLang="ja-JP" sz="2400" dirty="0" smtClean="0"/>
          </a:p>
          <a:p>
            <a:pPr marL="0" indent="0">
              <a:buNone/>
            </a:pPr>
            <a:endParaRPr lang="en-US" altLang="ja-JP" sz="2000" dirty="0" smtClean="0"/>
          </a:p>
          <a:p>
            <a:pPr marL="0" indent="0">
              <a:buNone/>
            </a:pPr>
            <a:r>
              <a:rPr lang="ja-JP" altLang="en-US" sz="2000" dirty="0"/>
              <a:t>　</a:t>
            </a:r>
            <a:r>
              <a:rPr lang="ja-JP" altLang="en-US" sz="2000" dirty="0" smtClean="0"/>
              <a:t>★</a:t>
            </a:r>
            <a:r>
              <a:rPr lang="en-US" altLang="ja-JP" sz="2000" dirty="0" smtClean="0"/>
              <a:t>POINT</a:t>
            </a:r>
            <a:r>
              <a:rPr lang="ja-JP" altLang="en-US" sz="2000" dirty="0" smtClean="0"/>
              <a:t>： 文字列</a:t>
            </a:r>
            <a:r>
              <a:rPr lang="ja-JP" altLang="en-US" sz="2000" dirty="0"/>
              <a:t>はダブルクォーテーション又はシングルクォーテーション</a:t>
            </a:r>
            <a:r>
              <a:rPr lang="ja-JP" altLang="en-US" sz="2000" dirty="0" smtClean="0"/>
              <a:t>でくくる</a:t>
            </a:r>
            <a:r>
              <a:rPr lang="ja-JP" altLang="en-US" sz="2000" dirty="0"/>
              <a:t>。</a:t>
            </a:r>
          </a:p>
        </p:txBody>
      </p:sp>
      <p:pic>
        <p:nvPicPr>
          <p:cNvPr id="5" name="図 4"/>
          <p:cNvPicPr>
            <a:picLocks noChangeAspect="1"/>
          </p:cNvPicPr>
          <p:nvPr/>
        </p:nvPicPr>
        <p:blipFill>
          <a:blip r:embed="rId3"/>
          <a:stretch>
            <a:fillRect/>
          </a:stretch>
        </p:blipFill>
        <p:spPr>
          <a:xfrm>
            <a:off x="3013261" y="4205007"/>
            <a:ext cx="4229100" cy="438150"/>
          </a:xfrm>
          <a:prstGeom prst="rect">
            <a:avLst/>
          </a:prstGeom>
        </p:spPr>
      </p:pic>
      <p:pic>
        <p:nvPicPr>
          <p:cNvPr id="6" name="図 5"/>
          <p:cNvPicPr>
            <a:picLocks noChangeAspect="1"/>
          </p:cNvPicPr>
          <p:nvPr/>
        </p:nvPicPr>
        <p:blipFill>
          <a:blip r:embed="rId4"/>
          <a:stretch>
            <a:fillRect/>
          </a:stretch>
        </p:blipFill>
        <p:spPr>
          <a:xfrm>
            <a:off x="8636653" y="4205007"/>
            <a:ext cx="333375" cy="342900"/>
          </a:xfrm>
          <a:prstGeom prst="rect">
            <a:avLst/>
          </a:prstGeom>
        </p:spPr>
      </p:pic>
      <p:sp>
        <p:nvSpPr>
          <p:cNvPr id="7" name="メモ 6"/>
          <p:cNvSpPr/>
          <p:nvPr/>
        </p:nvSpPr>
        <p:spPr>
          <a:xfrm>
            <a:off x="3989295" y="4922149"/>
            <a:ext cx="4371133" cy="1083644"/>
          </a:xfrm>
          <a:prstGeom prst="foldedCorner">
            <a:avLst>
              <a:gd name="adj" fmla="val 1875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863787" y="5002306"/>
            <a:ext cx="4428565" cy="923330"/>
          </a:xfrm>
          <a:prstGeom prst="rect">
            <a:avLst/>
          </a:prstGeom>
          <a:noFill/>
        </p:spPr>
        <p:txBody>
          <a:bodyPr wrap="square" rtlCol="0">
            <a:spAutoFit/>
          </a:bodyPr>
          <a:lstStyle/>
          <a:p>
            <a:r>
              <a:rPr kumimoji="1" lang="ja-JP" altLang="en-US" dirty="0"/>
              <a:t>　</a:t>
            </a:r>
            <a:r>
              <a:rPr kumimoji="1" lang="ja-JP" altLang="en-US" dirty="0" smtClean="0">
                <a:solidFill>
                  <a:schemeClr val="bg1"/>
                </a:solidFill>
              </a:rPr>
              <a:t>★</a:t>
            </a:r>
            <a:r>
              <a:rPr kumimoji="1" lang="en-US" altLang="ja-JP" dirty="0" smtClean="0">
                <a:solidFill>
                  <a:schemeClr val="bg1"/>
                </a:solidFill>
              </a:rPr>
              <a:t>python</a:t>
            </a:r>
            <a:r>
              <a:rPr kumimoji="1" lang="ja-JP" altLang="en-US" dirty="0" smtClean="0">
                <a:solidFill>
                  <a:schemeClr val="bg1"/>
                </a:solidFill>
              </a:rPr>
              <a:t>コード</a:t>
            </a:r>
            <a:r>
              <a:rPr lang="ja-JP" altLang="en-US" dirty="0"/>
              <a:t> </a:t>
            </a:r>
            <a:r>
              <a:rPr lang="ja-JP" altLang="en-US" dirty="0" smtClean="0">
                <a:solidFill>
                  <a:schemeClr val="bg1"/>
                </a:solidFill>
              </a:rPr>
              <a:t>：簡単な文字列の表示</a:t>
            </a:r>
            <a:endParaRPr lang="en-US" altLang="ja-JP" dirty="0" smtClean="0">
              <a:solidFill>
                <a:schemeClr val="bg1"/>
              </a:solidFill>
            </a:endParaRPr>
          </a:p>
          <a:p>
            <a:r>
              <a:rPr lang="ja-JP" altLang="en-US" dirty="0" smtClean="0"/>
              <a:t>　　　</a:t>
            </a:r>
            <a:r>
              <a:rPr lang="en-US" altLang="ja-JP" dirty="0" smtClean="0">
                <a:solidFill>
                  <a:schemeClr val="bg1"/>
                </a:solidFill>
              </a:rPr>
              <a:t>print</a:t>
            </a:r>
            <a:r>
              <a:rPr lang="en-US" altLang="ja-JP" dirty="0">
                <a:solidFill>
                  <a:schemeClr val="bg1"/>
                </a:solidFill>
              </a:rPr>
              <a:t>('</a:t>
            </a:r>
            <a:r>
              <a:rPr lang="ja-JP" altLang="en-US" dirty="0">
                <a:solidFill>
                  <a:schemeClr val="bg1"/>
                </a:solidFill>
              </a:rPr>
              <a:t>〇〇</a:t>
            </a:r>
            <a:r>
              <a:rPr lang="en-US" altLang="ja-JP" dirty="0" smtClean="0">
                <a:solidFill>
                  <a:schemeClr val="bg1"/>
                </a:solidFill>
              </a:rPr>
              <a:t>')</a:t>
            </a:r>
          </a:p>
          <a:p>
            <a:r>
              <a:rPr lang="ja-JP" altLang="en-US" dirty="0">
                <a:solidFill>
                  <a:schemeClr val="bg1"/>
                </a:solidFill>
              </a:rPr>
              <a:t>　</a:t>
            </a:r>
            <a:r>
              <a:rPr lang="ja-JP" altLang="en-US" dirty="0" smtClean="0">
                <a:solidFill>
                  <a:schemeClr val="bg1"/>
                </a:solidFill>
              </a:rPr>
              <a:t>　</a:t>
            </a:r>
            <a:r>
              <a:rPr lang="en-US" altLang="ja-JP" dirty="0">
                <a:solidFill>
                  <a:schemeClr val="bg1"/>
                </a:solidFill>
              </a:rPr>
              <a:t> </a:t>
            </a:r>
            <a:r>
              <a:rPr lang="ja-JP" altLang="en-US" dirty="0" smtClean="0">
                <a:solidFill>
                  <a:schemeClr val="bg1"/>
                </a:solidFill>
              </a:rPr>
              <a:t>　</a:t>
            </a:r>
            <a:r>
              <a:rPr lang="en-US" altLang="ja-JP" dirty="0" smtClean="0">
                <a:solidFill>
                  <a:schemeClr val="bg1"/>
                </a:solidFill>
              </a:rPr>
              <a:t>…</a:t>
            </a:r>
            <a:r>
              <a:rPr lang="ja-JP" altLang="en-US" dirty="0" smtClean="0">
                <a:solidFill>
                  <a:schemeClr val="bg1"/>
                </a:solidFill>
              </a:rPr>
              <a:t>画</a:t>
            </a:r>
            <a:r>
              <a:rPr lang="ja-JP" altLang="en-US" dirty="0">
                <a:solidFill>
                  <a:schemeClr val="bg1"/>
                </a:solidFill>
              </a:rPr>
              <a:t>面上に〇〇という文字を表示</a:t>
            </a:r>
            <a:r>
              <a:rPr lang="ja-JP" altLang="en-US" dirty="0" smtClean="0">
                <a:solidFill>
                  <a:schemeClr val="bg1"/>
                </a:solidFill>
              </a:rPr>
              <a:t>する</a:t>
            </a:r>
            <a:endParaRPr lang="ja-JP" altLang="en-US" dirty="0">
              <a:solidFill>
                <a:schemeClr val="bg1"/>
              </a:solidFill>
            </a:endParaRPr>
          </a:p>
        </p:txBody>
      </p:sp>
    </p:spTree>
    <p:extLst>
      <p:ext uri="{BB962C8B-B14F-4D97-AF65-F5344CB8AC3E}">
        <p14:creationId xmlns:p14="http://schemas.microsoft.com/office/powerpoint/2010/main" val="96362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125504"/>
            <a:ext cx="10131425" cy="1456267"/>
          </a:xfrm>
        </p:spPr>
        <p:txBody>
          <a:bodyPr>
            <a:normAutofit/>
          </a:bodyPr>
          <a:lstStyle/>
          <a:p>
            <a:r>
              <a:rPr lang="ja-JP" altLang="en-US" sz="4000" dirty="0" smtClean="0"/>
              <a:t>その他のルール</a:t>
            </a:r>
            <a:endParaRPr kumimoji="1" lang="ja-JP" altLang="en-US" sz="4000" dirty="0"/>
          </a:p>
        </p:txBody>
      </p:sp>
      <p:sp>
        <p:nvSpPr>
          <p:cNvPr id="3" name="コンテンツ プレースホルダー 2"/>
          <p:cNvSpPr>
            <a:spLocks noGrp="1"/>
          </p:cNvSpPr>
          <p:nvPr>
            <p:ph idx="1"/>
          </p:nvPr>
        </p:nvSpPr>
        <p:spPr>
          <a:xfrm>
            <a:off x="685801" y="1488140"/>
            <a:ext cx="10493187" cy="4939553"/>
          </a:xfrm>
        </p:spPr>
        <p:txBody>
          <a:bodyPr anchor="t">
            <a:noAutofit/>
          </a:bodyPr>
          <a:lstStyle/>
          <a:p>
            <a:r>
              <a:rPr lang="en-US" altLang="ja-JP" sz="2400" dirty="0" smtClean="0"/>
              <a:t>Python</a:t>
            </a:r>
            <a:r>
              <a:rPr lang="ja-JP" altLang="en-US" sz="2400" dirty="0" smtClean="0"/>
              <a:t>では、</a:t>
            </a:r>
            <a:r>
              <a:rPr lang="ja-JP" altLang="en-US" sz="2400" dirty="0" smtClean="0">
                <a:solidFill>
                  <a:srgbClr val="FFC000"/>
                </a:solidFill>
              </a:rPr>
              <a:t>一行に一つの処理</a:t>
            </a:r>
            <a:r>
              <a:rPr lang="ja-JP" altLang="en-US" sz="2400" dirty="0" smtClean="0"/>
              <a:t>が対応する。 </a:t>
            </a:r>
            <a:r>
              <a:rPr lang="en-US" altLang="ja-JP" sz="2400" dirty="0" smtClean="0"/>
              <a:t/>
            </a:r>
            <a:br>
              <a:rPr lang="en-US" altLang="ja-JP" sz="2400" dirty="0" smtClean="0"/>
            </a:br>
            <a:r>
              <a:rPr lang="ja-JP" altLang="en-US" sz="2400" dirty="0" smtClean="0"/>
              <a:t>したがって、以下のプログラムは</a:t>
            </a:r>
            <a:r>
              <a:rPr lang="ja-JP" altLang="en-US" sz="2400" dirty="0" smtClean="0">
                <a:solidFill>
                  <a:srgbClr val="FFC000"/>
                </a:solidFill>
              </a:rPr>
              <a:t>エラー</a:t>
            </a:r>
            <a:r>
              <a:rPr lang="ja-JP" altLang="en-US" sz="2400" dirty="0" smtClean="0"/>
              <a:t>が出る。</a:t>
            </a:r>
            <a:endParaRPr lang="en-US" altLang="ja-JP" sz="2400" dirty="0" smtClean="0"/>
          </a:p>
          <a:p>
            <a:pPr marL="0" indent="0">
              <a:buNone/>
            </a:pPr>
            <a:r>
              <a:rPr lang="ja-JP" altLang="en-US" sz="2400" dirty="0" smtClean="0"/>
              <a:t>① 左上の＋をタップ</a:t>
            </a:r>
            <a:endParaRPr lang="en-US" altLang="ja-JP" sz="2400" dirty="0" smtClean="0"/>
          </a:p>
          <a:p>
            <a:pPr marL="0" indent="0">
              <a:buNone/>
            </a:pPr>
            <a:r>
              <a:rPr lang="ja-JP" altLang="en-US" sz="2400" dirty="0"/>
              <a:t>②</a:t>
            </a:r>
            <a:r>
              <a:rPr lang="ja-JP" altLang="en-US" sz="2400" dirty="0" smtClean="0"/>
              <a:t>　　　　　　　　　　　　　　　　　　　　と入力し　　　をタップ　　</a:t>
            </a:r>
            <a:endParaRPr lang="en-US" altLang="ja-JP" sz="2400" dirty="0"/>
          </a:p>
          <a:p>
            <a:pPr marL="0" indent="0">
              <a:buNone/>
            </a:pPr>
            <a:endParaRPr lang="ja-JP" altLang="en-US"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000" dirty="0" smtClean="0"/>
          </a:p>
        </p:txBody>
      </p:sp>
      <p:pic>
        <p:nvPicPr>
          <p:cNvPr id="6" name="図 5"/>
          <p:cNvPicPr>
            <a:picLocks noChangeAspect="1"/>
          </p:cNvPicPr>
          <p:nvPr/>
        </p:nvPicPr>
        <p:blipFill>
          <a:blip r:embed="rId3"/>
          <a:stretch>
            <a:fillRect/>
          </a:stretch>
        </p:blipFill>
        <p:spPr>
          <a:xfrm>
            <a:off x="6300369" y="2886636"/>
            <a:ext cx="333375" cy="342900"/>
          </a:xfrm>
          <a:prstGeom prst="rect">
            <a:avLst/>
          </a:prstGeom>
        </p:spPr>
      </p:pic>
      <p:pic>
        <p:nvPicPr>
          <p:cNvPr id="4" name="図 3"/>
          <p:cNvPicPr>
            <a:picLocks noChangeAspect="1"/>
          </p:cNvPicPr>
          <p:nvPr/>
        </p:nvPicPr>
        <p:blipFill>
          <a:blip r:embed="rId4"/>
          <a:stretch>
            <a:fillRect/>
          </a:stretch>
        </p:blipFill>
        <p:spPr>
          <a:xfrm>
            <a:off x="1163451" y="2791386"/>
            <a:ext cx="3914775" cy="533400"/>
          </a:xfrm>
          <a:prstGeom prst="rect">
            <a:avLst/>
          </a:prstGeom>
        </p:spPr>
      </p:pic>
      <p:pic>
        <p:nvPicPr>
          <p:cNvPr id="8" name="図 7"/>
          <p:cNvPicPr>
            <a:picLocks noChangeAspect="1"/>
          </p:cNvPicPr>
          <p:nvPr/>
        </p:nvPicPr>
        <p:blipFill>
          <a:blip r:embed="rId5"/>
          <a:stretch>
            <a:fillRect/>
          </a:stretch>
        </p:blipFill>
        <p:spPr>
          <a:xfrm>
            <a:off x="3129244" y="3420032"/>
            <a:ext cx="5457825" cy="2247900"/>
          </a:xfrm>
          <a:prstGeom prst="rect">
            <a:avLst/>
          </a:prstGeom>
        </p:spPr>
      </p:pic>
      <p:sp>
        <p:nvSpPr>
          <p:cNvPr id="10" name="右矢印 9"/>
          <p:cNvSpPr/>
          <p:nvPr/>
        </p:nvSpPr>
        <p:spPr>
          <a:xfrm>
            <a:off x="1990165" y="4216154"/>
            <a:ext cx="690282" cy="6364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1119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125504"/>
            <a:ext cx="10131425" cy="1456267"/>
          </a:xfrm>
        </p:spPr>
        <p:txBody>
          <a:bodyPr>
            <a:normAutofit/>
          </a:bodyPr>
          <a:lstStyle/>
          <a:p>
            <a:r>
              <a:rPr lang="ja-JP" altLang="en-US" sz="4000" dirty="0" smtClean="0"/>
              <a:t>その他のルール</a:t>
            </a:r>
            <a:endParaRPr kumimoji="1" lang="ja-JP" altLang="en-US" sz="4000" dirty="0"/>
          </a:p>
        </p:txBody>
      </p:sp>
      <p:sp>
        <p:nvSpPr>
          <p:cNvPr id="3" name="コンテンツ プレースホルダー 2"/>
          <p:cNvSpPr>
            <a:spLocks noGrp="1"/>
          </p:cNvSpPr>
          <p:nvPr>
            <p:ph idx="1"/>
          </p:nvPr>
        </p:nvSpPr>
        <p:spPr>
          <a:xfrm>
            <a:off x="685801" y="1488140"/>
            <a:ext cx="10493187" cy="4939553"/>
          </a:xfrm>
        </p:spPr>
        <p:txBody>
          <a:bodyPr anchor="t">
            <a:noAutofit/>
          </a:bodyPr>
          <a:lstStyle/>
          <a:p>
            <a:pPr marL="0" indent="0">
              <a:buNone/>
            </a:pPr>
            <a:r>
              <a:rPr lang="ja-JP" altLang="en-US" sz="2400" dirty="0">
                <a:solidFill>
                  <a:srgbClr val="FFC000"/>
                </a:solidFill>
              </a:rPr>
              <a:t>改行</a:t>
            </a:r>
          </a:p>
          <a:p>
            <a:r>
              <a:rPr lang="ja-JP" altLang="en-US" sz="2400" dirty="0"/>
              <a:t>改行させたい時は</a:t>
            </a:r>
            <a:r>
              <a:rPr lang="ja-JP" altLang="en-US" sz="2400" dirty="0">
                <a:solidFill>
                  <a:srgbClr val="FFC000"/>
                </a:solidFill>
              </a:rPr>
              <a:t>￥</a:t>
            </a:r>
            <a:r>
              <a:rPr lang="en-US" altLang="ja-JP" sz="2400" dirty="0">
                <a:solidFill>
                  <a:srgbClr val="FFC000"/>
                </a:solidFill>
              </a:rPr>
              <a:t>n</a:t>
            </a:r>
            <a:r>
              <a:rPr lang="ja-JP" altLang="en-US" sz="2400" dirty="0"/>
              <a:t>をつければよい。</a:t>
            </a:r>
          </a:p>
          <a:p>
            <a:pPr marL="0" indent="0">
              <a:buNone/>
            </a:pPr>
            <a:r>
              <a:rPr lang="ja-JP" altLang="en-US" sz="2400" dirty="0" smtClean="0"/>
              <a:t>① 左上の＋をタップ</a:t>
            </a:r>
            <a:endParaRPr lang="en-US" altLang="ja-JP" sz="2400" dirty="0" smtClean="0"/>
          </a:p>
          <a:p>
            <a:pPr marL="0" indent="0">
              <a:buNone/>
            </a:pPr>
            <a:r>
              <a:rPr lang="ja-JP" altLang="en-US" sz="2400" dirty="0" smtClean="0"/>
              <a:t>②</a:t>
            </a:r>
            <a:endParaRPr lang="en-US" altLang="ja-JP" sz="2400" dirty="0" smtClean="0"/>
          </a:p>
          <a:p>
            <a:pPr marL="0" indent="0">
              <a:buNone/>
            </a:pPr>
            <a:endParaRPr lang="en-US" altLang="ja-JP" sz="2400" dirty="0"/>
          </a:p>
          <a:p>
            <a:pPr marL="0" indent="0">
              <a:buNone/>
            </a:pPr>
            <a:r>
              <a:rPr lang="ja-JP" altLang="en-US" sz="2400" dirty="0" smtClean="0"/>
              <a:t>　　　　　　　　　　　　　　　　　　　　　　　　　　　　　　と入力し　　　をタップ　</a:t>
            </a:r>
            <a:endParaRPr lang="en-US" altLang="ja-JP" sz="2400" dirty="0" smtClean="0"/>
          </a:p>
          <a:p>
            <a:pPr marL="0" indent="0">
              <a:buNone/>
            </a:pPr>
            <a:r>
              <a:rPr lang="ja-JP" altLang="en-US" sz="2400" dirty="0" smtClean="0"/>
              <a:t>　</a:t>
            </a:r>
            <a:endParaRPr lang="en-US" altLang="ja-JP" sz="2400" dirty="0"/>
          </a:p>
          <a:p>
            <a:pPr marL="0" indent="0">
              <a:buNone/>
            </a:pPr>
            <a:endParaRPr lang="ja-JP" altLang="en-US"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000" dirty="0" smtClean="0"/>
          </a:p>
        </p:txBody>
      </p:sp>
      <p:pic>
        <p:nvPicPr>
          <p:cNvPr id="6" name="図 5"/>
          <p:cNvPicPr>
            <a:picLocks noChangeAspect="1"/>
          </p:cNvPicPr>
          <p:nvPr/>
        </p:nvPicPr>
        <p:blipFill>
          <a:blip r:embed="rId3"/>
          <a:stretch>
            <a:fillRect/>
          </a:stretch>
        </p:blipFill>
        <p:spPr>
          <a:xfrm>
            <a:off x="8120205" y="3972486"/>
            <a:ext cx="333375" cy="342900"/>
          </a:xfrm>
          <a:prstGeom prst="rect">
            <a:avLst/>
          </a:prstGeom>
        </p:spPr>
      </p:pic>
      <p:pic>
        <p:nvPicPr>
          <p:cNvPr id="9" name="コンテンツ プレースホルダー 3"/>
          <p:cNvPicPr>
            <a:picLocks noChangeAspect="1"/>
          </p:cNvPicPr>
          <p:nvPr/>
        </p:nvPicPr>
        <p:blipFill>
          <a:blip r:embed="rId4"/>
          <a:stretch>
            <a:fillRect/>
          </a:stretch>
        </p:blipFill>
        <p:spPr>
          <a:xfrm>
            <a:off x="1213130" y="3058086"/>
            <a:ext cx="5562600" cy="1257300"/>
          </a:xfrm>
          <a:prstGeom prst="rect">
            <a:avLst/>
          </a:prstGeom>
        </p:spPr>
      </p:pic>
    </p:spTree>
    <p:extLst>
      <p:ext uri="{BB962C8B-B14F-4D97-AF65-F5344CB8AC3E}">
        <p14:creationId xmlns:p14="http://schemas.microsoft.com/office/powerpoint/2010/main" val="3504910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0" y="1392917"/>
            <a:ext cx="10660223" cy="2384806"/>
          </a:xfrm>
        </p:spPr>
        <p:txBody>
          <a:bodyPr anchor="t">
            <a:noAutofit/>
          </a:bodyPr>
          <a:lstStyle/>
          <a:p>
            <a:pPr marL="457200" lvl="1" indent="-282575">
              <a:buNone/>
            </a:pPr>
            <a:r>
              <a:rPr lang="ja-JP" altLang="en-US" sz="2400" dirty="0" smtClean="0"/>
              <a:t>　　　　　　　　　　リストの定義には</a:t>
            </a:r>
            <a:r>
              <a:rPr lang="en-US" altLang="ja-JP" sz="2400" dirty="0" smtClean="0"/>
              <a:t>[]</a:t>
            </a:r>
            <a:r>
              <a:rPr lang="ja-JP" altLang="en-US" sz="2400" dirty="0" smtClean="0"/>
              <a:t>を用い，カンマ</a:t>
            </a:r>
            <a:r>
              <a:rPr lang="en-US" altLang="ja-JP" sz="2400" dirty="0" smtClean="0"/>
              <a:t>(,)</a:t>
            </a:r>
            <a:r>
              <a:rPr lang="ja-JP" altLang="en-US" sz="2400" dirty="0" smtClean="0"/>
              <a:t>で区切って要素を記述する。</a:t>
            </a:r>
            <a:r>
              <a:rPr lang="en-US" altLang="ja-JP" sz="2400" dirty="0"/>
              <a:t>r</a:t>
            </a:r>
            <a:r>
              <a:rPr lang="en-US" altLang="ja-JP" sz="2400" dirty="0" smtClean="0"/>
              <a:t>ange</a:t>
            </a:r>
            <a:r>
              <a:rPr lang="ja-JP" altLang="en-US" sz="2400" dirty="0" smtClean="0"/>
              <a:t>関数を使うと，指定した範囲の連番が収められたリストを作成できる。</a:t>
            </a:r>
            <a:endParaRPr lang="en-US" altLang="ja-JP" sz="2400" dirty="0" smtClean="0"/>
          </a:p>
          <a:p>
            <a:pPr marL="457200" lvl="1" indent="-282575">
              <a:buNone/>
            </a:pPr>
            <a:r>
              <a:rPr lang="ja-JP" altLang="en-US" sz="2400" dirty="0" smtClean="0"/>
              <a:t>例）　</a:t>
            </a:r>
            <a:r>
              <a:rPr lang="en-US" altLang="ja-JP" sz="2400" dirty="0" smtClean="0"/>
              <a:t>a=[1,2,3,4,5]</a:t>
            </a:r>
            <a:r>
              <a:rPr lang="ja-JP" altLang="en-US" sz="2400" dirty="0" smtClean="0"/>
              <a:t>のとき</a:t>
            </a:r>
            <a:endParaRPr lang="en-US" altLang="ja-JP" sz="2400" dirty="0" smtClean="0"/>
          </a:p>
          <a:p>
            <a:pPr marL="457200" lvl="1" indent="-282575">
              <a:buNone/>
            </a:pPr>
            <a:r>
              <a:rPr lang="ja-JP" altLang="en-US" sz="2400" dirty="0"/>
              <a:t>　</a:t>
            </a:r>
            <a:r>
              <a:rPr lang="ja-JP" altLang="en-US" sz="2400" dirty="0" smtClean="0"/>
              <a:t>　　</a:t>
            </a:r>
            <a:r>
              <a:rPr lang="en-US" altLang="ja-JP" sz="2400" dirty="0" smtClean="0"/>
              <a:t>a[0]</a:t>
            </a:r>
            <a:r>
              <a:rPr lang="ja-JP" altLang="en-US" sz="2400" dirty="0" smtClean="0"/>
              <a:t>　</a:t>
            </a:r>
            <a:r>
              <a:rPr lang="ja-JP" altLang="en-US" sz="2400" dirty="0" smtClean="0">
                <a:solidFill>
                  <a:schemeClr val="accent1">
                    <a:lumMod val="60000"/>
                    <a:lumOff val="40000"/>
                  </a:schemeClr>
                </a:solidFill>
              </a:rPr>
              <a:t>⇒ </a:t>
            </a:r>
            <a:r>
              <a:rPr lang="en-US" altLang="ja-JP" sz="2400" dirty="0" smtClean="0">
                <a:solidFill>
                  <a:schemeClr val="accent1">
                    <a:lumMod val="60000"/>
                    <a:lumOff val="40000"/>
                  </a:schemeClr>
                </a:solidFill>
              </a:rPr>
              <a:t>1</a:t>
            </a:r>
            <a:r>
              <a:rPr lang="en-US" altLang="ja-JP" sz="2400" dirty="0" smtClean="0"/>
              <a:t>                  a[2]</a:t>
            </a:r>
            <a:r>
              <a:rPr lang="ja-JP" altLang="en-US" sz="2400" dirty="0"/>
              <a:t>　</a:t>
            </a:r>
            <a:r>
              <a:rPr lang="ja-JP" altLang="en-US" sz="2400" dirty="0">
                <a:solidFill>
                  <a:schemeClr val="accent1">
                    <a:lumMod val="60000"/>
                    <a:lumOff val="40000"/>
                  </a:schemeClr>
                </a:solidFill>
              </a:rPr>
              <a:t>⇒ </a:t>
            </a:r>
            <a:r>
              <a:rPr lang="en-US" altLang="ja-JP" sz="2400" dirty="0">
                <a:solidFill>
                  <a:schemeClr val="accent1">
                    <a:lumMod val="60000"/>
                    <a:lumOff val="40000"/>
                  </a:schemeClr>
                </a:solidFill>
              </a:rPr>
              <a:t>3</a:t>
            </a:r>
            <a:r>
              <a:rPr lang="en-US" altLang="ja-JP" sz="2400" dirty="0" smtClean="0">
                <a:solidFill>
                  <a:schemeClr val="accent1">
                    <a:lumMod val="60000"/>
                    <a:lumOff val="40000"/>
                  </a:schemeClr>
                </a:solidFill>
              </a:rPr>
              <a:t> </a:t>
            </a:r>
          </a:p>
          <a:p>
            <a:pPr marL="457200" lvl="1" indent="-282575">
              <a:buNone/>
            </a:pPr>
            <a:r>
              <a:rPr lang="en-US" altLang="ja-JP" sz="2400" dirty="0"/>
              <a:t> </a:t>
            </a:r>
            <a:r>
              <a:rPr lang="en-US" altLang="ja-JP" sz="2400" dirty="0" smtClean="0"/>
              <a:t>        range(1,5) </a:t>
            </a:r>
            <a:r>
              <a:rPr lang="ja-JP" altLang="en-US" sz="2400" dirty="0" smtClean="0"/>
              <a:t>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 [1,2,3,4]</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1</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4</a:t>
            </a:r>
            <a:r>
              <a:rPr lang="ja-JP" altLang="en-US" sz="2400" dirty="0" smtClean="0">
                <a:solidFill>
                  <a:schemeClr val="accent1">
                    <a:lumMod val="60000"/>
                    <a:lumOff val="40000"/>
                  </a:schemeClr>
                </a:solidFill>
              </a:rPr>
              <a:t>のリストがつくられる）</a:t>
            </a:r>
            <a:endParaRPr lang="en-US" altLang="ja-JP" sz="2400" dirty="0" smtClean="0">
              <a:solidFill>
                <a:schemeClr val="accent1">
                  <a:lumMod val="60000"/>
                  <a:lumOff val="40000"/>
                </a:schemeClr>
              </a:solidFill>
            </a:endParaRPr>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配列（リスト）</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86854" y="1009189"/>
            <a:ext cx="2137685"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リストの定義</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86854" y="3840357"/>
            <a:ext cx="3033424"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リストの要素の追加</a:t>
            </a:r>
            <a:endParaRPr kumimoji="1" lang="ja-JP" altLang="en-US" sz="2400" dirty="0"/>
          </a:p>
        </p:txBody>
      </p:sp>
      <p:sp>
        <p:nvSpPr>
          <p:cNvPr id="8" name="コンテンツ プレースホルダー 2"/>
          <p:cNvSpPr txBox="1">
            <a:spLocks/>
          </p:cNvSpPr>
          <p:nvPr/>
        </p:nvSpPr>
        <p:spPr>
          <a:xfrm>
            <a:off x="685800" y="4500502"/>
            <a:ext cx="10660223" cy="2384806"/>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Font typeface="Arial"/>
              <a:buNone/>
            </a:pPr>
            <a:r>
              <a:rPr lang="ja-JP" altLang="en-US" sz="2400" dirty="0" smtClean="0"/>
              <a:t>例）　</a:t>
            </a:r>
            <a:r>
              <a:rPr lang="en-US" altLang="ja-JP" sz="2400" dirty="0" smtClean="0"/>
              <a:t>a=[‘one’, ’two’, ’three’]</a:t>
            </a:r>
            <a:r>
              <a:rPr lang="ja-JP" altLang="en-US" sz="2400" dirty="0" smtClean="0"/>
              <a:t>のとき</a:t>
            </a:r>
            <a:endParaRPr lang="en-US" altLang="ja-JP" sz="2400" dirty="0" smtClean="0"/>
          </a:p>
          <a:p>
            <a:pPr marL="457200" lvl="1" indent="-282575">
              <a:buFont typeface="Arial"/>
              <a:buNone/>
            </a:pPr>
            <a:r>
              <a:rPr lang="ja-JP" altLang="en-US" sz="2400" dirty="0" smtClean="0"/>
              <a:t>　　　</a:t>
            </a:r>
            <a:r>
              <a:rPr lang="en-US" altLang="ja-JP" sz="2400" dirty="0" err="1" smtClean="0"/>
              <a:t>a.append</a:t>
            </a:r>
            <a:r>
              <a:rPr lang="en-US" altLang="ja-JP" sz="2400" dirty="0" smtClean="0"/>
              <a:t>(‘four’)  </a:t>
            </a:r>
            <a:r>
              <a:rPr lang="ja-JP" altLang="en-US" sz="2400" dirty="0" smtClean="0">
                <a:solidFill>
                  <a:schemeClr val="accent1">
                    <a:lumMod val="60000"/>
                    <a:lumOff val="40000"/>
                  </a:schemeClr>
                </a:solidFill>
              </a:rPr>
              <a:t>⇒ </a:t>
            </a:r>
            <a:r>
              <a:rPr lang="en-US" altLang="ja-JP" sz="2400" dirty="0" smtClean="0">
                <a:solidFill>
                  <a:schemeClr val="accent1">
                    <a:lumMod val="60000"/>
                    <a:lumOff val="40000"/>
                  </a:schemeClr>
                </a:solidFill>
              </a:rPr>
              <a:t>[‘one’, ‘two’, ‘three’, ’four’]</a:t>
            </a:r>
            <a:r>
              <a:rPr lang="ja-JP" altLang="en-US" sz="2400" dirty="0" smtClean="0">
                <a:solidFill>
                  <a:schemeClr val="accent1">
                    <a:lumMod val="60000"/>
                    <a:lumOff val="40000"/>
                  </a:schemeClr>
                </a:solidFill>
              </a:rPr>
              <a:t>（リストの最後に要素を追加）</a:t>
            </a:r>
            <a:r>
              <a:rPr lang="en-US" altLang="ja-JP" sz="2400" dirty="0" smtClean="0">
                <a:solidFill>
                  <a:schemeClr val="accent1">
                    <a:lumMod val="60000"/>
                    <a:lumOff val="40000"/>
                  </a:schemeClr>
                </a:solidFill>
              </a:rPr>
              <a:t> </a:t>
            </a:r>
          </a:p>
          <a:p>
            <a:pPr marL="457200" lvl="1" indent="-282575">
              <a:buNone/>
            </a:pPr>
            <a:r>
              <a:rPr lang="en-US" altLang="ja-JP" sz="2400" dirty="0" smtClean="0"/>
              <a:t>         </a:t>
            </a:r>
            <a:r>
              <a:rPr lang="en-US" altLang="ja-JP" sz="2400" dirty="0" err="1" smtClean="0"/>
              <a:t>a.insert</a:t>
            </a:r>
            <a:r>
              <a:rPr lang="en-US" altLang="ja-JP" sz="2400" dirty="0" smtClean="0"/>
              <a:t>(0, ‘zero’)</a:t>
            </a:r>
            <a:r>
              <a:rPr lang="ja-JP" altLang="en-US" sz="2400" dirty="0" smtClean="0"/>
              <a:t>　</a:t>
            </a:r>
            <a:endParaRPr lang="en-US" altLang="ja-JP" sz="2400" dirty="0" smtClean="0"/>
          </a:p>
          <a:p>
            <a:pPr marL="457200" lvl="1" indent="-282575">
              <a:buNone/>
            </a:pPr>
            <a:r>
              <a:rPr lang="ja-JP" altLang="en-US" sz="2400" dirty="0"/>
              <a:t>　</a:t>
            </a:r>
            <a:r>
              <a:rPr lang="ja-JP" altLang="en-US" sz="2400" dirty="0" smtClean="0"/>
              <a:t>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 [‘zero’, ‘one</a:t>
            </a:r>
            <a:r>
              <a:rPr lang="en-US" altLang="ja-JP" sz="2400" dirty="0">
                <a:solidFill>
                  <a:schemeClr val="accent1">
                    <a:lumMod val="60000"/>
                    <a:lumOff val="40000"/>
                  </a:schemeClr>
                </a:solidFill>
              </a:rPr>
              <a:t>’, ‘two’, ‘three’ </a:t>
            </a:r>
            <a:r>
              <a:rPr lang="en-US" altLang="ja-JP" sz="2400" dirty="0" smtClean="0">
                <a:solidFill>
                  <a:schemeClr val="accent1">
                    <a:lumMod val="60000"/>
                    <a:lumOff val="40000"/>
                  </a:schemeClr>
                </a:solidFill>
              </a:rPr>
              <a:t>]</a:t>
            </a:r>
            <a:r>
              <a:rPr lang="ja-JP" altLang="en-US" sz="2400" dirty="0" smtClean="0">
                <a:solidFill>
                  <a:schemeClr val="accent1">
                    <a:lumMod val="60000"/>
                    <a:lumOff val="40000"/>
                  </a:schemeClr>
                </a:solidFill>
              </a:rPr>
              <a:t>（指定した位置に要素を追加）</a:t>
            </a:r>
            <a:endParaRPr lang="en-US" altLang="ja-JP" sz="2400" dirty="0" smtClean="0">
              <a:solidFill>
                <a:schemeClr val="accent1">
                  <a:lumMod val="60000"/>
                  <a:lumOff val="40000"/>
                </a:schemeClr>
              </a:solidFill>
            </a:endParaRPr>
          </a:p>
        </p:txBody>
      </p:sp>
    </p:spTree>
    <p:extLst>
      <p:ext uri="{BB962C8B-B14F-4D97-AF65-F5344CB8AC3E}">
        <p14:creationId xmlns:p14="http://schemas.microsoft.com/office/powerpoint/2010/main" val="386846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776647"/>
            <a:ext cx="10660223" cy="2011582"/>
          </a:xfrm>
        </p:spPr>
        <p:txBody>
          <a:bodyPr anchor="t">
            <a:noAutofit/>
          </a:bodyPr>
          <a:lstStyle/>
          <a:p>
            <a:pPr marL="457200" lvl="1" indent="-282575">
              <a:buNone/>
            </a:pPr>
            <a:r>
              <a:rPr lang="ja-JP" altLang="en-US" sz="2400" dirty="0" smtClean="0"/>
              <a:t>例）　</a:t>
            </a:r>
            <a:r>
              <a:rPr lang="ja-JP" altLang="en-US" sz="2400" dirty="0"/>
              <a:t>　</a:t>
            </a:r>
            <a:r>
              <a:rPr lang="en-US" altLang="ja-JP" sz="2400" dirty="0"/>
              <a:t>a=[‘one’, ’two’, ’three’]</a:t>
            </a:r>
            <a:r>
              <a:rPr lang="ja-JP" altLang="en-US" sz="2400" dirty="0"/>
              <a:t>のとき</a:t>
            </a:r>
            <a:endParaRPr lang="en-US" altLang="ja-JP" sz="2400" dirty="0"/>
          </a:p>
          <a:p>
            <a:pPr marL="457200" lvl="1" indent="-282575">
              <a:buNone/>
            </a:pPr>
            <a:r>
              <a:rPr lang="ja-JP" altLang="en-US" sz="2400" dirty="0" smtClean="0"/>
              <a:t>　　　　</a:t>
            </a:r>
            <a:r>
              <a:rPr lang="en-US" altLang="ja-JP" sz="2400" dirty="0" err="1" smtClean="0"/>
              <a:t>a.pop</a:t>
            </a:r>
            <a:r>
              <a:rPr lang="en-US" altLang="ja-JP" sz="2400" dirty="0" smtClean="0"/>
              <a:t>(2)</a:t>
            </a:r>
            <a:r>
              <a:rPr lang="ja-JP" altLang="en-US" sz="2400" dirty="0" smtClean="0"/>
              <a:t>　</a:t>
            </a:r>
            <a:r>
              <a:rPr lang="ja-JP" altLang="en-US" sz="2400" dirty="0" smtClean="0">
                <a:solidFill>
                  <a:schemeClr val="accent1">
                    <a:lumMod val="60000"/>
                    <a:lumOff val="40000"/>
                  </a:schemeClr>
                </a:solidFill>
              </a:rPr>
              <a:t>⇒ </a:t>
            </a:r>
            <a:r>
              <a:rPr lang="en-US" altLang="ja-JP" sz="2400" dirty="0" smtClean="0">
                <a:solidFill>
                  <a:schemeClr val="accent1">
                    <a:lumMod val="60000"/>
                    <a:lumOff val="40000"/>
                  </a:schemeClr>
                </a:solidFill>
              </a:rPr>
              <a:t>[‘one’, ‘two’]    </a:t>
            </a:r>
            <a:r>
              <a:rPr lang="ja-JP" altLang="en-US" sz="2400" dirty="0" smtClean="0">
                <a:solidFill>
                  <a:schemeClr val="accent1">
                    <a:lumMod val="60000"/>
                    <a:lumOff val="40000"/>
                  </a:schemeClr>
                </a:solidFill>
              </a:rPr>
              <a:t>（指定位置の要素をリストから削除）</a:t>
            </a:r>
            <a:endParaRPr lang="en-US" altLang="ja-JP" sz="2400" dirty="0" smtClean="0">
              <a:solidFill>
                <a:schemeClr val="accent1">
                  <a:lumMod val="60000"/>
                  <a:lumOff val="40000"/>
                </a:schemeClr>
              </a:solidFill>
            </a:endParaRPr>
          </a:p>
          <a:p>
            <a:pPr marL="457200" lvl="1" indent="-282575">
              <a:buNone/>
            </a:pPr>
            <a:r>
              <a:rPr lang="ja-JP" altLang="en-US" sz="2400" dirty="0"/>
              <a:t>　</a:t>
            </a:r>
            <a:r>
              <a:rPr lang="ja-JP" altLang="en-US" sz="2400" dirty="0" smtClean="0"/>
              <a:t>　　　</a:t>
            </a:r>
            <a:r>
              <a:rPr lang="en-US" altLang="ja-JP" sz="2400" dirty="0" err="1" smtClean="0"/>
              <a:t>a.remove</a:t>
            </a:r>
            <a:r>
              <a:rPr lang="en-US" altLang="ja-JP" sz="2400" dirty="0" smtClean="0"/>
              <a:t>(‘one’)</a:t>
            </a:r>
            <a:r>
              <a:rPr lang="ja-JP" altLang="en-US" sz="2400" dirty="0"/>
              <a:t> </a:t>
            </a:r>
            <a:r>
              <a:rPr lang="ja-JP" altLang="en-US" sz="2400" dirty="0">
                <a:solidFill>
                  <a:schemeClr val="accent1">
                    <a:lumMod val="60000"/>
                    <a:lumOff val="40000"/>
                  </a:schemeClr>
                </a:solidFill>
              </a:rPr>
              <a:t>⇒ </a:t>
            </a:r>
            <a:r>
              <a:rPr lang="en-US" altLang="ja-JP" sz="2400" dirty="0" smtClean="0">
                <a:solidFill>
                  <a:schemeClr val="accent1">
                    <a:lumMod val="60000"/>
                    <a:lumOff val="40000"/>
                  </a:schemeClr>
                </a:solidFill>
              </a:rPr>
              <a:t>[‘</a:t>
            </a:r>
            <a:r>
              <a:rPr lang="en-US" altLang="ja-JP" sz="2400" dirty="0">
                <a:solidFill>
                  <a:schemeClr val="accent1">
                    <a:lumMod val="60000"/>
                    <a:lumOff val="40000"/>
                  </a:schemeClr>
                </a:solidFill>
              </a:rPr>
              <a:t>two</a:t>
            </a:r>
            <a:r>
              <a:rPr lang="en-US" altLang="ja-JP" sz="2400" dirty="0" smtClean="0">
                <a:solidFill>
                  <a:schemeClr val="accent1">
                    <a:lumMod val="60000"/>
                    <a:lumOff val="40000"/>
                  </a:schemeClr>
                </a:solidFill>
              </a:rPr>
              <a:t>’, ‘three’]</a:t>
            </a:r>
          </a:p>
          <a:p>
            <a:pPr marL="457200" lvl="1" indent="-282575">
              <a:buNone/>
            </a:pPr>
            <a:r>
              <a:rPr lang="ja-JP" altLang="en-US" sz="2400" dirty="0">
                <a:solidFill>
                  <a:schemeClr val="accent1">
                    <a:lumMod val="60000"/>
                    <a:lumOff val="40000"/>
                  </a:schemeClr>
                </a:solidFill>
              </a:rPr>
              <a:t>　</a:t>
            </a:r>
            <a:r>
              <a:rPr lang="ja-JP" altLang="en-US" sz="2400" dirty="0" smtClean="0">
                <a:solidFill>
                  <a:schemeClr val="accent1">
                    <a:lumMod val="60000"/>
                    <a:lumOff val="40000"/>
                  </a:schemeClr>
                </a:solidFill>
              </a:rPr>
              <a:t>　　</a:t>
            </a:r>
            <a:r>
              <a:rPr lang="en-US" altLang="ja-JP" sz="2400" dirty="0">
                <a:solidFill>
                  <a:schemeClr val="accent1">
                    <a:lumMod val="60000"/>
                    <a:lumOff val="40000"/>
                  </a:schemeClr>
                </a:solidFill>
              </a:rPr>
              <a:t> </a:t>
            </a:r>
            <a:r>
              <a:rPr lang="en-US" altLang="ja-JP" sz="2400" dirty="0" smtClean="0">
                <a:solidFill>
                  <a:schemeClr val="accent1">
                    <a:lumMod val="60000"/>
                    <a:lumOff val="40000"/>
                  </a:schemeClr>
                </a:solidFill>
              </a:rPr>
              <a:t>                                      </a:t>
            </a:r>
            <a:r>
              <a:rPr lang="ja-JP" altLang="en-US" sz="2400" dirty="0" smtClean="0">
                <a:solidFill>
                  <a:schemeClr val="accent1">
                    <a:lumMod val="60000"/>
                    <a:lumOff val="40000"/>
                  </a:schemeClr>
                </a:solidFill>
              </a:rPr>
              <a:t>（指定した値と同じ最初の要素をリストから削除）</a:t>
            </a:r>
            <a:endParaRPr lang="en-US" altLang="ja-JP" sz="2400" dirty="0" smtClean="0">
              <a:solidFill>
                <a:schemeClr val="accent1">
                  <a:lumMod val="60000"/>
                  <a:lumOff val="40000"/>
                </a:schemeClr>
              </a:solidFill>
            </a:endParaRPr>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a:latin typeface="Arial" panose="020B0604020202020204" pitchFamily="34" charset="0"/>
                <a:cs typeface="Arial" panose="020B0604020202020204" pitchFamily="34" charset="0"/>
              </a:rPr>
              <a:t>Python</a:t>
            </a:r>
            <a:r>
              <a:rPr kumimoji="1" lang="ja-JP" altLang="en-US" sz="3600" dirty="0">
                <a:latin typeface="Arial" panose="020B0604020202020204" pitchFamily="34" charset="0"/>
                <a:cs typeface="Arial" panose="020B0604020202020204" pitchFamily="34" charset="0"/>
              </a:rPr>
              <a:t>　配列（リスト）</a:t>
            </a:r>
          </a:p>
        </p:txBody>
      </p:sp>
      <p:sp>
        <p:nvSpPr>
          <p:cNvPr id="7" name="角丸四角形 6"/>
          <p:cNvSpPr/>
          <p:nvPr/>
        </p:nvSpPr>
        <p:spPr>
          <a:xfrm>
            <a:off x="586854" y="1009189"/>
            <a:ext cx="3257357"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リストの要素の削除</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86854" y="3788229"/>
            <a:ext cx="3257357"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リストの長さの取得</a:t>
            </a:r>
            <a:endParaRPr kumimoji="1" lang="ja-JP" altLang="en-US" sz="2400" dirty="0"/>
          </a:p>
        </p:txBody>
      </p:sp>
      <p:sp>
        <p:nvSpPr>
          <p:cNvPr id="8" name="コンテンツ プレースホルダー 2"/>
          <p:cNvSpPr txBox="1">
            <a:spLocks/>
          </p:cNvSpPr>
          <p:nvPr/>
        </p:nvSpPr>
        <p:spPr>
          <a:xfrm>
            <a:off x="685801" y="4549777"/>
            <a:ext cx="10660223" cy="2011582"/>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Font typeface="Arial"/>
              <a:buNone/>
            </a:pPr>
            <a:r>
              <a:rPr lang="ja-JP" altLang="en-US" sz="2400" dirty="0" smtClean="0"/>
              <a:t>例）　　</a:t>
            </a:r>
            <a:r>
              <a:rPr lang="en-US" altLang="ja-JP" sz="2400" dirty="0" smtClean="0"/>
              <a:t>a=[0, 1, 2, 3, 4]</a:t>
            </a:r>
            <a:r>
              <a:rPr lang="ja-JP" altLang="en-US" sz="2400" dirty="0" smtClean="0"/>
              <a:t>のとき</a:t>
            </a:r>
            <a:endParaRPr lang="en-US" altLang="ja-JP" sz="2400" dirty="0" smtClean="0"/>
          </a:p>
          <a:p>
            <a:pPr marL="457200" lvl="1" indent="-282575">
              <a:buFont typeface="Arial"/>
              <a:buNone/>
            </a:pPr>
            <a:r>
              <a:rPr lang="ja-JP" altLang="en-US" sz="2400" dirty="0" smtClean="0"/>
              <a:t>　　　</a:t>
            </a:r>
            <a:r>
              <a:rPr lang="ja-JP" altLang="en-US" sz="2400" dirty="0"/>
              <a:t> </a:t>
            </a:r>
            <a:r>
              <a:rPr lang="ja-JP" altLang="en-US" sz="2400" dirty="0" smtClean="0"/>
              <a:t>  </a:t>
            </a:r>
            <a:r>
              <a:rPr lang="en-US" altLang="ja-JP" sz="2400" dirty="0" err="1" smtClean="0"/>
              <a:t>lem</a:t>
            </a:r>
            <a:r>
              <a:rPr lang="en-US" altLang="ja-JP" sz="2400" dirty="0" smtClean="0"/>
              <a:t>(a) </a:t>
            </a:r>
            <a:r>
              <a:rPr lang="ja-JP" altLang="en-US" sz="2400" dirty="0" smtClean="0">
                <a:solidFill>
                  <a:schemeClr val="accent1">
                    <a:lumMod val="60000"/>
                    <a:lumOff val="40000"/>
                  </a:schemeClr>
                </a:solidFill>
              </a:rPr>
              <a:t>⇒ </a:t>
            </a:r>
            <a:r>
              <a:rPr lang="en-US" altLang="ja-JP" sz="2400" dirty="0" smtClean="0">
                <a:solidFill>
                  <a:schemeClr val="accent1">
                    <a:lumMod val="60000"/>
                    <a:lumOff val="40000"/>
                  </a:schemeClr>
                </a:solidFill>
              </a:rPr>
              <a:t>5  </a:t>
            </a:r>
            <a:r>
              <a:rPr lang="ja-JP" altLang="en-US" sz="2400" dirty="0" smtClean="0">
                <a:solidFill>
                  <a:schemeClr val="accent1">
                    <a:lumMod val="60000"/>
                    <a:lumOff val="40000"/>
                  </a:schemeClr>
                </a:solidFill>
              </a:rPr>
              <a:t>（リスト内の要素の数を取得する）</a:t>
            </a:r>
            <a:endParaRPr lang="en-US" altLang="ja-JP" sz="2400" dirty="0" smtClean="0">
              <a:solidFill>
                <a:schemeClr val="accent1">
                  <a:lumMod val="60000"/>
                  <a:lumOff val="40000"/>
                </a:schemeClr>
              </a:solidFill>
            </a:endParaRPr>
          </a:p>
        </p:txBody>
      </p:sp>
    </p:spTree>
    <p:extLst>
      <p:ext uri="{BB962C8B-B14F-4D97-AF65-F5344CB8AC3E}">
        <p14:creationId xmlns:p14="http://schemas.microsoft.com/office/powerpoint/2010/main" val="408796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148109"/>
            <a:ext cx="10660223" cy="1016593"/>
          </a:xfrm>
        </p:spPr>
        <p:txBody>
          <a:bodyPr anchor="t">
            <a:noAutofit/>
          </a:bodyPr>
          <a:lstStyle/>
          <a:p>
            <a:pPr marL="187325" lvl="1" indent="260350">
              <a:buNone/>
            </a:pPr>
            <a:r>
              <a:rPr lang="ja-JP" altLang="en-US" sz="2400" dirty="0" smtClean="0"/>
              <a:t>同じ処理を繰り返して実行したいときは</a:t>
            </a:r>
            <a:r>
              <a:rPr lang="en-US" altLang="ja-JP" sz="2400" dirty="0" smtClean="0"/>
              <a:t>,</a:t>
            </a:r>
            <a:r>
              <a:rPr lang="ja-JP" altLang="en-US" sz="2400" dirty="0" smtClean="0"/>
              <a:t>「ループ」を使う。</a:t>
            </a:r>
            <a:r>
              <a:rPr lang="en-US" altLang="ja-JP" sz="2400" dirty="0" smtClean="0"/>
              <a:t>Python</a:t>
            </a:r>
            <a:r>
              <a:rPr lang="ja-JP" altLang="en-US" sz="2400" dirty="0" smtClean="0"/>
              <a:t>では，</a:t>
            </a:r>
            <a:r>
              <a:rPr lang="en-US" altLang="ja-JP" sz="2400" dirty="0" smtClean="0"/>
              <a:t>for</a:t>
            </a:r>
            <a:r>
              <a:rPr lang="ja-JP" altLang="en-US" sz="2400" dirty="0" smtClean="0"/>
              <a:t>文と</a:t>
            </a:r>
            <a:r>
              <a:rPr lang="en-US" altLang="ja-JP" sz="2400" dirty="0" smtClean="0"/>
              <a:t>while</a:t>
            </a:r>
            <a:r>
              <a:rPr lang="ja-JP" altLang="en-US" sz="2400" dirty="0" smtClean="0"/>
              <a:t>文という</a:t>
            </a:r>
            <a:r>
              <a:rPr lang="en-US" altLang="ja-JP" sz="2400" dirty="0" smtClean="0"/>
              <a:t>2</a:t>
            </a:r>
            <a:r>
              <a:rPr lang="ja-JP" altLang="en-US" sz="2400" dirty="0" smtClean="0"/>
              <a:t>種類の方法でループ処理が行える。</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ループの使い方</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86855" y="2063688"/>
            <a:ext cx="1447218"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for</a:t>
            </a:r>
            <a:r>
              <a:rPr kumimoji="1" lang="ja-JP" altLang="en-US" sz="2400" dirty="0" smtClean="0"/>
              <a:t>文</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685801" y="2848940"/>
            <a:ext cx="10660223" cy="2656121"/>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Font typeface="Arial"/>
              <a:buNone/>
            </a:pPr>
            <a:r>
              <a:rPr lang="ja-JP" altLang="en-US" sz="2400" dirty="0" smtClean="0"/>
              <a:t>例）　</a:t>
            </a:r>
            <a:r>
              <a:rPr lang="en-US" altLang="ja-JP" sz="2400" dirty="0" smtClean="0"/>
              <a:t>a=[]</a:t>
            </a:r>
          </a:p>
          <a:p>
            <a:pPr marL="457200" lvl="1" indent="-282575">
              <a:buFont typeface="Arial"/>
              <a:buNone/>
            </a:pPr>
            <a:r>
              <a:rPr lang="en-US" altLang="ja-JP" sz="2400" dirty="0"/>
              <a:t> </a:t>
            </a:r>
            <a:r>
              <a:rPr lang="en-US" altLang="ja-JP" sz="2400" dirty="0" smtClean="0"/>
              <a:t>         for </a:t>
            </a:r>
            <a:r>
              <a:rPr lang="en-US" altLang="ja-JP" sz="2400" dirty="0" err="1" smtClean="0"/>
              <a:t>i</a:t>
            </a:r>
            <a:r>
              <a:rPr lang="en-US" altLang="ja-JP" sz="2400" dirty="0" smtClean="0"/>
              <a:t> in range(5):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5</a:t>
            </a:r>
            <a:r>
              <a:rPr lang="ja-JP" altLang="en-US" sz="2400" dirty="0" smtClean="0">
                <a:solidFill>
                  <a:schemeClr val="accent1">
                    <a:lumMod val="60000"/>
                    <a:lumOff val="40000"/>
                  </a:schemeClr>
                </a:solidFill>
              </a:rPr>
              <a:t>回繰り返し処理を行う</a:t>
            </a:r>
            <a:endParaRPr lang="en-US" altLang="ja-JP" sz="2400" dirty="0" smtClean="0">
              <a:solidFill>
                <a:schemeClr val="accent1">
                  <a:lumMod val="60000"/>
                  <a:lumOff val="40000"/>
                </a:schemeClr>
              </a:solidFill>
            </a:endParaRPr>
          </a:p>
          <a:p>
            <a:pPr marL="457200" lvl="1" indent="-282575">
              <a:buNone/>
            </a:pPr>
            <a:r>
              <a:rPr lang="en-US" altLang="ja-JP" sz="2400" dirty="0"/>
              <a:t> </a:t>
            </a:r>
            <a:r>
              <a:rPr lang="en-US" altLang="ja-JP" sz="2400" dirty="0" smtClean="0"/>
              <a:t>                 </a:t>
            </a:r>
            <a:r>
              <a:rPr lang="en-US" altLang="ja-JP" sz="2400" dirty="0" err="1" smtClean="0"/>
              <a:t>a.append</a:t>
            </a:r>
            <a:r>
              <a:rPr lang="en-US" altLang="ja-JP" sz="2400" dirty="0" smtClean="0"/>
              <a:t>(</a:t>
            </a:r>
            <a:r>
              <a:rPr lang="en-US" altLang="ja-JP" sz="2400" dirty="0" err="1" smtClean="0"/>
              <a:t>i</a:t>
            </a:r>
            <a:r>
              <a:rPr lang="en-US" altLang="ja-JP" sz="2400" dirty="0" smtClean="0"/>
              <a:t>)</a:t>
            </a:r>
            <a:r>
              <a:rPr lang="ja-JP" altLang="en-US" sz="2400" dirty="0"/>
              <a:t> </a:t>
            </a:r>
            <a:r>
              <a:rPr lang="ja-JP" altLang="en-US" sz="2400" dirty="0" smtClean="0"/>
              <a:t>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0</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4</a:t>
            </a:r>
            <a:r>
              <a:rPr lang="ja-JP" altLang="en-US" sz="2400" dirty="0" err="1" smtClean="0">
                <a:solidFill>
                  <a:schemeClr val="accent1">
                    <a:lumMod val="60000"/>
                    <a:lumOff val="40000"/>
                  </a:schemeClr>
                </a:solidFill>
              </a:rPr>
              <a:t>までの</a:t>
            </a:r>
            <a:r>
              <a:rPr lang="ja-JP" altLang="en-US" sz="2400" dirty="0" smtClean="0">
                <a:solidFill>
                  <a:schemeClr val="accent1">
                    <a:lumMod val="60000"/>
                    <a:lumOff val="40000"/>
                  </a:schemeClr>
                </a:solidFill>
              </a:rPr>
              <a:t>値をリスト</a:t>
            </a:r>
            <a:r>
              <a:rPr lang="en-US" altLang="ja-JP" sz="2400" dirty="0" smtClean="0">
                <a:solidFill>
                  <a:schemeClr val="accent1">
                    <a:lumMod val="60000"/>
                    <a:lumOff val="40000"/>
                  </a:schemeClr>
                </a:solidFill>
              </a:rPr>
              <a:t>a</a:t>
            </a:r>
            <a:r>
              <a:rPr lang="ja-JP" altLang="en-US" sz="2400" dirty="0" smtClean="0">
                <a:solidFill>
                  <a:schemeClr val="accent1">
                    <a:lumMod val="60000"/>
                    <a:lumOff val="40000"/>
                  </a:schemeClr>
                </a:solidFill>
              </a:rPr>
              <a:t>に追加</a:t>
            </a:r>
            <a:endParaRPr lang="en-US" altLang="ja-JP" sz="2400" dirty="0" smtClean="0">
              <a:solidFill>
                <a:schemeClr val="accent1">
                  <a:lumMod val="60000"/>
                  <a:lumOff val="40000"/>
                </a:schemeClr>
              </a:solidFill>
            </a:endParaRPr>
          </a:p>
          <a:p>
            <a:pPr marL="457200" lvl="1" indent="-282575">
              <a:buNone/>
            </a:pPr>
            <a:r>
              <a:rPr lang="en-US" altLang="ja-JP" sz="2400" dirty="0"/>
              <a:t> </a:t>
            </a:r>
            <a:r>
              <a:rPr lang="en-US" altLang="ja-JP" sz="2400" dirty="0" smtClean="0"/>
              <a:t>         print(a)</a:t>
            </a:r>
            <a:r>
              <a:rPr lang="ja-JP" altLang="en-US" sz="2400" dirty="0" smtClean="0"/>
              <a:t>　　　　　　</a:t>
            </a:r>
            <a:r>
              <a:rPr lang="ja-JP" altLang="en-US" sz="2400" dirty="0">
                <a:solidFill>
                  <a:schemeClr val="accent1">
                    <a:lumMod val="60000"/>
                    <a:lumOff val="40000"/>
                  </a:schemeClr>
                </a:solidFill>
              </a:rPr>
              <a:t> </a:t>
            </a:r>
            <a:r>
              <a:rPr lang="ja-JP" altLang="en-US" sz="2400" dirty="0" smtClean="0">
                <a:solidFill>
                  <a:schemeClr val="accent1">
                    <a:lumMod val="60000"/>
                    <a:lumOff val="40000"/>
                  </a:schemeClr>
                </a:solidFill>
              </a:rPr>
              <a:t>⇒リスト</a:t>
            </a:r>
            <a:r>
              <a:rPr lang="en-US" altLang="ja-JP" sz="2400" dirty="0" smtClean="0">
                <a:solidFill>
                  <a:schemeClr val="accent1">
                    <a:lumMod val="60000"/>
                    <a:lumOff val="40000"/>
                  </a:schemeClr>
                </a:solidFill>
              </a:rPr>
              <a:t>a</a:t>
            </a:r>
            <a:r>
              <a:rPr lang="ja-JP" altLang="en-US" sz="2400" dirty="0" smtClean="0">
                <a:solidFill>
                  <a:schemeClr val="accent1">
                    <a:lumMod val="60000"/>
                    <a:lumOff val="40000"/>
                  </a:schemeClr>
                </a:solidFill>
              </a:rPr>
              <a:t>の値を出力</a:t>
            </a:r>
            <a:r>
              <a:rPr lang="en-US" altLang="ja-JP" sz="2400" dirty="0" smtClean="0">
                <a:solidFill>
                  <a:schemeClr val="accent1">
                    <a:lumMod val="60000"/>
                    <a:lumOff val="40000"/>
                  </a:schemeClr>
                </a:solidFill>
              </a:rPr>
              <a:t>[0, 1, 2, 3, 4]</a:t>
            </a:r>
          </a:p>
        </p:txBody>
      </p:sp>
    </p:spTree>
    <p:extLst>
      <p:ext uri="{BB962C8B-B14F-4D97-AF65-F5344CB8AC3E}">
        <p14:creationId xmlns:p14="http://schemas.microsoft.com/office/powerpoint/2010/main" val="374002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084394" y="1964267"/>
            <a:ext cx="8075731" cy="2421464"/>
          </a:xfrm>
        </p:spPr>
        <p:txBody>
          <a:bodyPr/>
          <a:lstStyle/>
          <a:p>
            <a:r>
              <a:rPr lang="ja-JP" altLang="en-US" dirty="0" smtClean="0"/>
              <a:t>アルゴリズム</a:t>
            </a:r>
            <a:r>
              <a:rPr lang="ja-JP" altLang="en-US" sz="4000" dirty="0" smtClean="0"/>
              <a:t>と</a:t>
            </a:r>
            <a:r>
              <a:rPr lang="ja-JP" altLang="en-US" dirty="0" smtClean="0"/>
              <a:t>フローチャート</a:t>
            </a:r>
            <a:endParaRPr kumimoji="1" lang="ja-JP" altLang="en-US" dirty="0"/>
          </a:p>
        </p:txBody>
      </p:sp>
    </p:spTree>
    <p:extLst>
      <p:ext uri="{BB962C8B-B14F-4D97-AF65-F5344CB8AC3E}">
        <p14:creationId xmlns:p14="http://schemas.microsoft.com/office/powerpoint/2010/main" val="1764157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148109"/>
            <a:ext cx="10660223" cy="1016593"/>
          </a:xfrm>
        </p:spPr>
        <p:txBody>
          <a:bodyPr anchor="t">
            <a:noAutofit/>
          </a:bodyPr>
          <a:lstStyle/>
          <a:p>
            <a:pPr marL="457200" lvl="1" indent="-282575">
              <a:buNone/>
            </a:pPr>
            <a:r>
              <a:rPr lang="ja-JP" altLang="en-US" sz="2400" dirty="0" smtClean="0"/>
              <a:t>同じ処理を繰り返して実行したいときは</a:t>
            </a:r>
            <a:r>
              <a:rPr lang="en-US" altLang="ja-JP" sz="2400" dirty="0" smtClean="0"/>
              <a:t>,</a:t>
            </a:r>
            <a:r>
              <a:rPr lang="ja-JP" altLang="en-US" sz="2400" dirty="0" smtClean="0"/>
              <a:t>「ループ」を使う。</a:t>
            </a:r>
            <a:r>
              <a:rPr lang="en-US" altLang="ja-JP" sz="2400" dirty="0" smtClean="0"/>
              <a:t>Python</a:t>
            </a:r>
            <a:r>
              <a:rPr lang="ja-JP" altLang="en-US" sz="2400" dirty="0" smtClean="0"/>
              <a:t>では，</a:t>
            </a:r>
            <a:r>
              <a:rPr lang="en-US" altLang="ja-JP" sz="2400" dirty="0" smtClean="0"/>
              <a:t>for</a:t>
            </a:r>
            <a:r>
              <a:rPr lang="ja-JP" altLang="en-US" sz="2400" dirty="0" smtClean="0"/>
              <a:t>文と</a:t>
            </a:r>
            <a:r>
              <a:rPr lang="en-US" altLang="ja-JP" sz="2400" dirty="0" smtClean="0"/>
              <a:t>while</a:t>
            </a:r>
            <a:r>
              <a:rPr lang="ja-JP" altLang="en-US" sz="2400" dirty="0" smtClean="0"/>
              <a:t>文という</a:t>
            </a:r>
            <a:r>
              <a:rPr lang="en-US" altLang="ja-JP" sz="2400" dirty="0" smtClean="0"/>
              <a:t>2</a:t>
            </a:r>
            <a:r>
              <a:rPr lang="ja-JP" altLang="en-US" sz="2400" dirty="0" smtClean="0"/>
              <a:t>種類の方法でループ処理が行える。</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ループの使い方</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86855" y="2063688"/>
            <a:ext cx="1447218"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while</a:t>
            </a:r>
            <a:r>
              <a:rPr kumimoji="1" lang="ja-JP" altLang="en-US" sz="2400" dirty="0" smtClean="0"/>
              <a:t>文</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685801" y="2848940"/>
            <a:ext cx="10660223" cy="2656121"/>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Font typeface="Arial"/>
              <a:buNone/>
            </a:pPr>
            <a:r>
              <a:rPr lang="ja-JP" altLang="en-US" sz="2400" dirty="0" smtClean="0"/>
              <a:t>例）　</a:t>
            </a:r>
            <a:r>
              <a:rPr lang="en-US" altLang="ja-JP" sz="2400" dirty="0" smtClean="0"/>
              <a:t>a=[0, 1, 2, 3, 4]</a:t>
            </a:r>
          </a:p>
          <a:p>
            <a:pPr marL="457200" lvl="1" indent="-282575">
              <a:buFont typeface="Arial"/>
              <a:buNone/>
            </a:pPr>
            <a:r>
              <a:rPr lang="en-US" altLang="ja-JP" sz="2400" dirty="0"/>
              <a:t> </a:t>
            </a:r>
            <a:r>
              <a:rPr lang="en-US" altLang="ja-JP" sz="2400" dirty="0" smtClean="0"/>
              <a:t>         while </a:t>
            </a:r>
            <a:r>
              <a:rPr lang="en-US" altLang="ja-JP" sz="2400" dirty="0" err="1" smtClean="0"/>
              <a:t>len</a:t>
            </a:r>
            <a:r>
              <a:rPr lang="en-US" altLang="ja-JP" sz="2400" dirty="0" smtClean="0"/>
              <a:t>(a) &gt;0:    </a:t>
            </a:r>
            <a:r>
              <a:rPr lang="ja-JP" altLang="en-US" sz="2400" dirty="0" smtClean="0">
                <a:solidFill>
                  <a:schemeClr val="accent1">
                    <a:lumMod val="60000"/>
                    <a:lumOff val="40000"/>
                  </a:schemeClr>
                </a:solidFill>
              </a:rPr>
              <a:t>⇒リストの長さが</a:t>
            </a:r>
            <a:r>
              <a:rPr lang="en-US" altLang="ja-JP" sz="2400" dirty="0" smtClean="0">
                <a:solidFill>
                  <a:schemeClr val="accent1">
                    <a:lumMod val="60000"/>
                    <a:lumOff val="40000"/>
                  </a:schemeClr>
                </a:solidFill>
              </a:rPr>
              <a:t>0</a:t>
            </a:r>
            <a:r>
              <a:rPr lang="ja-JP" altLang="en-US" sz="2400" dirty="0" smtClean="0">
                <a:solidFill>
                  <a:schemeClr val="accent1">
                    <a:lumMod val="60000"/>
                    <a:lumOff val="40000"/>
                  </a:schemeClr>
                </a:solidFill>
              </a:rPr>
              <a:t>より大きい間，繰り返す</a:t>
            </a:r>
            <a:endParaRPr lang="en-US" altLang="ja-JP" sz="2400" dirty="0" smtClean="0">
              <a:solidFill>
                <a:schemeClr val="accent1">
                  <a:lumMod val="60000"/>
                  <a:lumOff val="40000"/>
                </a:schemeClr>
              </a:solidFill>
            </a:endParaRPr>
          </a:p>
          <a:p>
            <a:pPr marL="457200" lvl="1" indent="-282575">
              <a:buNone/>
            </a:pPr>
            <a:r>
              <a:rPr lang="en-US" altLang="ja-JP" sz="2400" dirty="0"/>
              <a:t> </a:t>
            </a:r>
            <a:r>
              <a:rPr lang="en-US" altLang="ja-JP" sz="2400" dirty="0" smtClean="0"/>
              <a:t>                 print(a)</a:t>
            </a:r>
            <a:r>
              <a:rPr lang="ja-JP" altLang="en-US" sz="2400" dirty="0" smtClean="0"/>
              <a:t> 　</a:t>
            </a:r>
            <a:r>
              <a:rPr lang="ja-JP" altLang="en-US" sz="2400" dirty="0" smtClean="0">
                <a:solidFill>
                  <a:schemeClr val="accent1">
                    <a:lumMod val="60000"/>
                    <a:lumOff val="40000"/>
                  </a:schemeClr>
                </a:solidFill>
              </a:rPr>
              <a:t>⇒リスト</a:t>
            </a:r>
            <a:r>
              <a:rPr lang="en-US" altLang="ja-JP" sz="2400" dirty="0" smtClean="0">
                <a:solidFill>
                  <a:schemeClr val="accent1">
                    <a:lumMod val="60000"/>
                    <a:lumOff val="40000"/>
                  </a:schemeClr>
                </a:solidFill>
              </a:rPr>
              <a:t>a</a:t>
            </a:r>
            <a:r>
              <a:rPr lang="ja-JP" altLang="en-US" sz="2400" dirty="0" smtClean="0">
                <a:solidFill>
                  <a:schemeClr val="accent1">
                    <a:lumMod val="60000"/>
                    <a:lumOff val="40000"/>
                  </a:schemeClr>
                </a:solidFill>
              </a:rPr>
              <a:t>の値を出力</a:t>
            </a:r>
            <a:endParaRPr lang="en-US" altLang="ja-JP" sz="2400" dirty="0" smtClean="0">
              <a:solidFill>
                <a:schemeClr val="accent1">
                  <a:lumMod val="60000"/>
                  <a:lumOff val="40000"/>
                </a:schemeClr>
              </a:solidFill>
            </a:endParaRPr>
          </a:p>
          <a:p>
            <a:pPr marL="457200" lvl="1" indent="-282575">
              <a:buNone/>
            </a:pPr>
            <a:r>
              <a:rPr lang="en-US" altLang="ja-JP" sz="2400" dirty="0"/>
              <a:t> </a:t>
            </a:r>
            <a:r>
              <a:rPr lang="en-US" altLang="ja-JP" sz="2400" dirty="0" smtClean="0"/>
              <a:t>                 </a:t>
            </a:r>
            <a:r>
              <a:rPr lang="en-US" altLang="ja-JP" sz="2400" dirty="0" err="1" smtClean="0"/>
              <a:t>a.pop</a:t>
            </a:r>
            <a:r>
              <a:rPr lang="en-US" altLang="ja-JP" sz="2400" dirty="0" smtClean="0"/>
              <a:t>()</a:t>
            </a:r>
            <a:r>
              <a:rPr lang="ja-JP" altLang="en-US" sz="2400" dirty="0" smtClean="0"/>
              <a:t>　</a:t>
            </a:r>
            <a:r>
              <a:rPr lang="ja-JP" altLang="en-US" sz="2400" dirty="0" smtClean="0">
                <a:solidFill>
                  <a:schemeClr val="accent1">
                    <a:lumMod val="60000"/>
                    <a:lumOff val="40000"/>
                  </a:schemeClr>
                </a:solidFill>
              </a:rPr>
              <a:t> ⇒リスト</a:t>
            </a:r>
            <a:r>
              <a:rPr lang="en-US" altLang="ja-JP" sz="2400" dirty="0" smtClean="0">
                <a:solidFill>
                  <a:schemeClr val="accent1">
                    <a:lumMod val="60000"/>
                    <a:lumOff val="40000"/>
                  </a:schemeClr>
                </a:solidFill>
              </a:rPr>
              <a:t>a</a:t>
            </a:r>
            <a:r>
              <a:rPr lang="ja-JP" altLang="en-US" sz="2400" dirty="0" smtClean="0">
                <a:solidFill>
                  <a:schemeClr val="accent1">
                    <a:lumMod val="60000"/>
                    <a:lumOff val="40000"/>
                  </a:schemeClr>
                </a:solidFill>
              </a:rPr>
              <a:t>の最後の要素を削除</a:t>
            </a:r>
            <a:endParaRPr lang="en-US" altLang="ja-JP" sz="2400" dirty="0" smtClean="0">
              <a:solidFill>
                <a:schemeClr val="accent1">
                  <a:lumMod val="60000"/>
                  <a:lumOff val="40000"/>
                </a:schemeClr>
              </a:solidFill>
            </a:endParaRPr>
          </a:p>
        </p:txBody>
      </p:sp>
    </p:spTree>
    <p:extLst>
      <p:ext uri="{BB962C8B-B14F-4D97-AF65-F5344CB8AC3E}">
        <p14:creationId xmlns:p14="http://schemas.microsoft.com/office/powerpoint/2010/main" val="3734186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776363"/>
            <a:ext cx="10660223" cy="2248234"/>
          </a:xfrm>
        </p:spPr>
        <p:txBody>
          <a:bodyPr anchor="t">
            <a:noAutofit/>
          </a:bodyPr>
          <a:lstStyle/>
          <a:p>
            <a:pPr marL="187325" lvl="1" indent="260350">
              <a:buNone/>
            </a:pPr>
            <a:r>
              <a:rPr lang="ja-JP" altLang="en-US" sz="2400" dirty="0" smtClean="0"/>
              <a:t>ある条件が満たされている時だけ指定した処理を実行するしくみを「条件分岐」といい，</a:t>
            </a:r>
            <a:r>
              <a:rPr lang="en-US" altLang="ja-JP" sz="2400" dirty="0" smtClean="0"/>
              <a:t>Python</a:t>
            </a:r>
            <a:r>
              <a:rPr lang="ja-JP" altLang="en-US" sz="2400" dirty="0" smtClean="0"/>
              <a:t>では</a:t>
            </a:r>
            <a:r>
              <a:rPr lang="en-US" altLang="ja-JP" sz="2400" dirty="0" smtClean="0"/>
              <a:t>if</a:t>
            </a:r>
            <a:r>
              <a:rPr lang="ja-JP" altLang="en-US" sz="2400" dirty="0" smtClean="0"/>
              <a:t>文で条件分岐を扱う。</a:t>
            </a:r>
            <a:r>
              <a:rPr lang="en-US" altLang="ja-JP" sz="2400" dirty="0" smtClean="0"/>
              <a:t>If</a:t>
            </a:r>
            <a:r>
              <a:rPr lang="ja-JP" altLang="en-US" sz="2400" dirty="0" smtClean="0"/>
              <a:t>文は「</a:t>
            </a:r>
            <a:r>
              <a:rPr lang="en-US" altLang="ja-JP" sz="2400" dirty="0" smtClean="0"/>
              <a:t>if</a:t>
            </a:r>
            <a:r>
              <a:rPr lang="ja-JP" altLang="en-US" sz="2400" dirty="0" smtClean="0"/>
              <a:t>条件式：」</a:t>
            </a:r>
            <a:r>
              <a:rPr lang="ja-JP" altLang="en-US" sz="2400" dirty="0"/>
              <a:t>と</a:t>
            </a:r>
            <a:r>
              <a:rPr lang="ja-JP" altLang="en-US" sz="2400" dirty="0" smtClean="0"/>
              <a:t>いう形式で記述し、条件式が真（</a:t>
            </a:r>
            <a:r>
              <a:rPr lang="en-US" altLang="ja-JP" sz="2400" dirty="0" smtClean="0"/>
              <a:t>True</a:t>
            </a:r>
            <a:r>
              <a:rPr lang="ja-JP" altLang="en-US" sz="2400" dirty="0" smtClean="0"/>
              <a:t>）となる場合だけ，次行以降のインデントした部分を実行する。</a:t>
            </a:r>
            <a:endParaRPr lang="en-US" altLang="ja-JP" sz="2400" dirty="0" smtClean="0"/>
          </a:p>
          <a:p>
            <a:pPr marL="187325" lvl="1" indent="260350">
              <a:buNone/>
            </a:pPr>
            <a:r>
              <a:rPr lang="ja-JP" altLang="en-US" sz="2400" dirty="0"/>
              <a:t>条件式</a:t>
            </a:r>
            <a:r>
              <a:rPr lang="ja-JP" altLang="en-US" sz="2400" dirty="0" smtClean="0"/>
              <a:t>が偽（</a:t>
            </a:r>
            <a:r>
              <a:rPr lang="en-US" altLang="ja-JP" sz="2400" dirty="0" smtClean="0"/>
              <a:t>False</a:t>
            </a:r>
            <a:r>
              <a:rPr lang="ja-JP" altLang="en-US" sz="2400" dirty="0" smtClean="0"/>
              <a:t>）の場合に，何か別の処理を実行するには，</a:t>
            </a:r>
            <a:r>
              <a:rPr lang="en-US" altLang="ja-JP" sz="2400" dirty="0" smtClean="0"/>
              <a:t>else</a:t>
            </a:r>
            <a:r>
              <a:rPr lang="ja-JP" altLang="en-US" sz="2400" dirty="0" smtClean="0"/>
              <a:t>節をつなげる。次行以降のインデントした部分が，条件式が偽の場合に実行される。</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条件分岐</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30872" y="1071680"/>
            <a:ext cx="2230990"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If</a:t>
            </a:r>
            <a:r>
              <a:rPr kumimoji="1" lang="ja-JP" altLang="en-US" sz="2400" dirty="0" smtClean="0"/>
              <a:t>文の使い方</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685800" y="4024597"/>
            <a:ext cx="10660223" cy="2656121"/>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None/>
            </a:pPr>
            <a:r>
              <a:rPr lang="ja-JP" altLang="en-US" sz="2400" dirty="0" smtClean="0"/>
              <a:t>例）　</a:t>
            </a:r>
            <a:r>
              <a:rPr lang="en-US" altLang="ja-JP" sz="2400" dirty="0" smtClean="0"/>
              <a:t>test =10    </a:t>
            </a:r>
            <a:r>
              <a:rPr lang="ja-JP" altLang="en-US" sz="2400" dirty="0" smtClean="0">
                <a:solidFill>
                  <a:schemeClr val="accent1">
                    <a:lumMod val="60000"/>
                    <a:lumOff val="40000"/>
                  </a:schemeClr>
                </a:solidFill>
              </a:rPr>
              <a:t>⇒代入する数値を変えると結果が変わる</a:t>
            </a:r>
            <a:endParaRPr lang="en-US" altLang="ja-JP" sz="2400" dirty="0">
              <a:solidFill>
                <a:schemeClr val="accent1">
                  <a:lumMod val="60000"/>
                  <a:lumOff val="40000"/>
                </a:schemeClr>
              </a:solidFill>
            </a:endParaRPr>
          </a:p>
          <a:p>
            <a:pPr marL="457200" lvl="1" indent="-282575">
              <a:buNone/>
            </a:pPr>
            <a:r>
              <a:rPr lang="ja-JP" altLang="en-US" sz="2400" dirty="0"/>
              <a:t> </a:t>
            </a:r>
            <a:r>
              <a:rPr lang="ja-JP" altLang="en-US" sz="2400" dirty="0" smtClean="0"/>
              <a:t>         </a:t>
            </a:r>
            <a:r>
              <a:rPr lang="en-US" altLang="ja-JP" sz="2400" dirty="0" smtClean="0"/>
              <a:t>if test &gt; 5: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test</a:t>
            </a:r>
            <a:r>
              <a:rPr lang="ja-JP" altLang="en-US" sz="2400" dirty="0" smtClean="0">
                <a:solidFill>
                  <a:schemeClr val="accent1">
                    <a:lumMod val="60000"/>
                    <a:lumOff val="40000"/>
                  </a:schemeClr>
                </a:solidFill>
              </a:rPr>
              <a:t>が</a:t>
            </a:r>
            <a:r>
              <a:rPr lang="en-US" altLang="ja-JP" sz="2400" dirty="0" smtClean="0">
                <a:solidFill>
                  <a:schemeClr val="accent1">
                    <a:lumMod val="60000"/>
                    <a:lumOff val="40000"/>
                  </a:schemeClr>
                </a:solidFill>
              </a:rPr>
              <a:t>5</a:t>
            </a:r>
            <a:r>
              <a:rPr lang="ja-JP" altLang="en-US" sz="2400" dirty="0" smtClean="0">
                <a:solidFill>
                  <a:schemeClr val="accent1">
                    <a:lumMod val="60000"/>
                    <a:lumOff val="40000"/>
                  </a:schemeClr>
                </a:solidFill>
              </a:rPr>
              <a:t>より大きい場合は次行を実行</a:t>
            </a:r>
            <a:endParaRPr lang="en-US" altLang="ja-JP" sz="2400" dirty="0" smtClean="0"/>
          </a:p>
          <a:p>
            <a:pPr marL="457200" lvl="1" indent="-282575">
              <a:buFont typeface="Arial"/>
              <a:buNone/>
            </a:pPr>
            <a:r>
              <a:rPr lang="en-US" altLang="ja-JP" sz="2400" dirty="0" smtClean="0"/>
              <a:t>                   print(‘test</a:t>
            </a:r>
            <a:r>
              <a:rPr lang="ja-JP" altLang="en-US" sz="2400" dirty="0" smtClean="0"/>
              <a:t>は</a:t>
            </a:r>
            <a:r>
              <a:rPr lang="en-US" altLang="ja-JP" sz="2400" dirty="0" smtClean="0"/>
              <a:t>5</a:t>
            </a:r>
            <a:r>
              <a:rPr lang="ja-JP" altLang="en-US" sz="2400" dirty="0" smtClean="0"/>
              <a:t>より大きい</a:t>
            </a:r>
            <a:r>
              <a:rPr lang="en-US" altLang="ja-JP" sz="2400" dirty="0" smtClean="0"/>
              <a:t>’)</a:t>
            </a:r>
            <a:r>
              <a:rPr lang="ja-JP" altLang="en-US" sz="2400" dirty="0" smtClean="0"/>
              <a:t> 　</a:t>
            </a:r>
            <a:endParaRPr lang="en-US" altLang="ja-JP" sz="2400" dirty="0" smtClean="0"/>
          </a:p>
          <a:p>
            <a:pPr marL="457200" lvl="1" indent="-282575">
              <a:buNone/>
            </a:pPr>
            <a:r>
              <a:rPr lang="ja-JP" altLang="en-US" sz="2400" dirty="0"/>
              <a:t>　</a:t>
            </a:r>
            <a:r>
              <a:rPr lang="ja-JP" altLang="en-US" sz="2400" dirty="0" smtClean="0"/>
              <a:t>　　</a:t>
            </a:r>
            <a:r>
              <a:rPr lang="en-US" altLang="ja-JP" sz="2400" dirty="0" smtClean="0"/>
              <a:t>else:</a:t>
            </a:r>
            <a:r>
              <a:rPr lang="ja-JP" altLang="en-US" sz="2400" dirty="0" smtClean="0"/>
              <a:t>　　　　</a:t>
            </a:r>
            <a:r>
              <a:rPr lang="ja-JP" altLang="en-US" sz="2400" dirty="0" smtClean="0">
                <a:solidFill>
                  <a:schemeClr val="accent1">
                    <a:lumMod val="60000"/>
                    <a:lumOff val="40000"/>
                  </a:schemeClr>
                </a:solidFill>
              </a:rPr>
              <a:t>⇒</a:t>
            </a:r>
            <a:r>
              <a:rPr lang="en-US" altLang="ja-JP" sz="2400" dirty="0" smtClean="0">
                <a:solidFill>
                  <a:schemeClr val="accent1">
                    <a:lumMod val="60000"/>
                    <a:lumOff val="40000"/>
                  </a:schemeClr>
                </a:solidFill>
              </a:rPr>
              <a:t>test</a:t>
            </a:r>
            <a:r>
              <a:rPr lang="ja-JP" altLang="en-US" sz="2400" dirty="0" smtClean="0">
                <a:solidFill>
                  <a:schemeClr val="accent1">
                    <a:lumMod val="60000"/>
                    <a:lumOff val="40000"/>
                  </a:schemeClr>
                </a:solidFill>
              </a:rPr>
              <a:t>が</a:t>
            </a:r>
            <a:r>
              <a:rPr lang="en-US" altLang="ja-JP" sz="2400" dirty="0" smtClean="0">
                <a:solidFill>
                  <a:schemeClr val="accent1">
                    <a:lumMod val="60000"/>
                    <a:lumOff val="40000"/>
                  </a:schemeClr>
                </a:solidFill>
              </a:rPr>
              <a:t>5</a:t>
            </a:r>
            <a:r>
              <a:rPr lang="ja-JP" altLang="en-US" sz="2400" dirty="0" smtClean="0">
                <a:solidFill>
                  <a:schemeClr val="accent1">
                    <a:lumMod val="60000"/>
                    <a:lumOff val="40000"/>
                  </a:schemeClr>
                </a:solidFill>
              </a:rPr>
              <a:t>以下の場合は次行を実行</a:t>
            </a:r>
            <a:endParaRPr lang="en-US" altLang="ja-JP" sz="2400" dirty="0" smtClean="0"/>
          </a:p>
          <a:p>
            <a:pPr marL="457200" lvl="1" indent="-282575">
              <a:buNone/>
            </a:pPr>
            <a:r>
              <a:rPr lang="en-US" altLang="ja-JP" sz="2400" dirty="0"/>
              <a:t> </a:t>
            </a:r>
            <a:r>
              <a:rPr lang="en-US" altLang="ja-JP" sz="2400" dirty="0" smtClean="0"/>
              <a:t>                 print</a:t>
            </a:r>
            <a:r>
              <a:rPr lang="en-US" altLang="ja-JP" sz="2400" dirty="0"/>
              <a:t>(‘test</a:t>
            </a:r>
            <a:r>
              <a:rPr lang="ja-JP" altLang="en-US" sz="2400" dirty="0"/>
              <a:t>は</a:t>
            </a:r>
            <a:r>
              <a:rPr lang="en-US" altLang="ja-JP" sz="2400" dirty="0" smtClean="0"/>
              <a:t>5</a:t>
            </a:r>
            <a:r>
              <a:rPr lang="ja-JP" altLang="en-US" sz="2400" dirty="0" smtClean="0"/>
              <a:t>以下</a:t>
            </a:r>
            <a:r>
              <a:rPr lang="en-US" altLang="ja-JP" sz="2400" dirty="0" smtClean="0"/>
              <a:t>’)</a:t>
            </a:r>
            <a:endParaRPr lang="en-US" altLang="ja-JP" sz="2400" dirty="0" smtClean="0">
              <a:solidFill>
                <a:schemeClr val="accent1">
                  <a:lumMod val="60000"/>
                  <a:lumOff val="40000"/>
                </a:schemeClr>
              </a:solidFill>
            </a:endParaRPr>
          </a:p>
        </p:txBody>
      </p:sp>
    </p:spTree>
    <p:extLst>
      <p:ext uri="{BB962C8B-B14F-4D97-AF65-F5344CB8AC3E}">
        <p14:creationId xmlns:p14="http://schemas.microsoft.com/office/powerpoint/2010/main" val="252128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148109"/>
            <a:ext cx="10660223" cy="1240528"/>
          </a:xfrm>
        </p:spPr>
        <p:txBody>
          <a:bodyPr anchor="t">
            <a:noAutofit/>
          </a:bodyPr>
          <a:lstStyle/>
          <a:p>
            <a:pPr marL="0" lvl="1" indent="354013">
              <a:buNone/>
            </a:pPr>
            <a:r>
              <a:rPr lang="ja-JP" altLang="en-US" sz="2400" dirty="0" smtClean="0"/>
              <a:t>グラフの出力には</a:t>
            </a:r>
            <a:r>
              <a:rPr lang="en-US" altLang="ja-JP" sz="2400" dirty="0" smtClean="0"/>
              <a:t>[</a:t>
            </a:r>
            <a:r>
              <a:rPr lang="en-US" altLang="ja-JP" sz="2400" dirty="0" err="1" smtClean="0"/>
              <a:t>matplotlib</a:t>
            </a:r>
            <a:r>
              <a:rPr lang="en-US" altLang="ja-JP" sz="2400" dirty="0" smtClean="0"/>
              <a:t>]</a:t>
            </a:r>
            <a:r>
              <a:rPr lang="ja-JP" altLang="en-US" sz="2400" dirty="0" smtClean="0"/>
              <a:t>というグラフ描画などの機能を持つライブラリを使用する。この機能を</a:t>
            </a:r>
            <a:r>
              <a:rPr lang="ja-JP" altLang="en-US" sz="2400" dirty="0"/>
              <a:t>利用</a:t>
            </a:r>
            <a:r>
              <a:rPr lang="ja-JP" altLang="en-US" sz="2400" dirty="0" smtClean="0"/>
              <a:t>するには，まず</a:t>
            </a:r>
            <a:r>
              <a:rPr lang="en-US" altLang="ja-JP" sz="2400" dirty="0" smtClean="0"/>
              <a:t>import</a:t>
            </a:r>
            <a:r>
              <a:rPr lang="ja-JP" altLang="en-US" sz="2400" dirty="0" smtClean="0"/>
              <a:t>文を使って</a:t>
            </a:r>
            <a:r>
              <a:rPr lang="en-US" altLang="ja-JP" sz="2400" dirty="0" smtClean="0"/>
              <a:t>Python</a:t>
            </a:r>
            <a:r>
              <a:rPr lang="ja-JP" altLang="en-US" sz="2400" dirty="0" smtClean="0"/>
              <a:t>に</a:t>
            </a:r>
            <a:r>
              <a:rPr lang="en-US" altLang="ja-JP" sz="2400" dirty="0" err="1" smtClean="0"/>
              <a:t>pyplot</a:t>
            </a:r>
            <a:r>
              <a:rPr lang="ja-JP" altLang="en-US" sz="2400" dirty="0" smtClean="0"/>
              <a:t>モジュールを読み込んでおく必要がある。</a:t>
            </a:r>
            <a:endParaRPr lang="en-US" altLang="ja-JP" sz="2400" dirty="0" smtClean="0"/>
          </a:p>
          <a:p>
            <a:pPr marL="457200" lvl="1" indent="-282575">
              <a:buNone/>
            </a:pP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グラフの出力</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685801" y="2388637"/>
            <a:ext cx="3257357"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折れ線グラフの描画</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685800" y="3030827"/>
            <a:ext cx="10660223" cy="3649891"/>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None/>
            </a:pPr>
            <a:r>
              <a:rPr lang="ja-JP" altLang="en-US" sz="2400" dirty="0" smtClean="0"/>
              <a:t>例）</a:t>
            </a:r>
            <a:endParaRPr lang="en-US" altLang="ja-JP" sz="2400" dirty="0" smtClean="0"/>
          </a:p>
          <a:p>
            <a:pPr marL="457200" lvl="1" indent="-282575">
              <a:buNone/>
            </a:pPr>
            <a:r>
              <a:rPr lang="en-US" altLang="ja-JP" sz="2400" dirty="0" smtClean="0">
                <a:solidFill>
                  <a:schemeClr val="accent1">
                    <a:lumMod val="40000"/>
                    <a:lumOff val="60000"/>
                  </a:schemeClr>
                </a:solidFill>
              </a:rPr>
              <a:t>1</a:t>
            </a:r>
            <a:r>
              <a:rPr lang="ja-JP" altLang="en-US" sz="2400" dirty="0" smtClean="0"/>
              <a:t>　</a:t>
            </a:r>
            <a:r>
              <a:rPr lang="en-US" altLang="ja-JP" sz="2400" dirty="0" smtClean="0"/>
              <a:t>import </a:t>
            </a:r>
            <a:r>
              <a:rPr lang="en-US" altLang="ja-JP" sz="2400" dirty="0" err="1"/>
              <a:t>matplotlib.pyplot</a:t>
            </a:r>
            <a:r>
              <a:rPr lang="en-US" altLang="ja-JP" sz="2400" dirty="0"/>
              <a:t> as </a:t>
            </a:r>
            <a:r>
              <a:rPr lang="en-US" altLang="ja-JP" sz="2400" dirty="0" smtClean="0"/>
              <a:t>graph</a:t>
            </a:r>
            <a:r>
              <a:rPr lang="ja-JP" altLang="en-US" sz="2400" dirty="0" smtClean="0"/>
              <a:t>　</a:t>
            </a:r>
            <a:endParaRPr lang="en-US" altLang="ja-JP" sz="2400" dirty="0" smtClean="0"/>
          </a:p>
          <a:p>
            <a:pPr marL="457200" lvl="1" indent="-282575">
              <a:buNone/>
            </a:pPr>
            <a:r>
              <a:rPr lang="en-US" altLang="ja-JP" sz="2400" dirty="0">
                <a:solidFill>
                  <a:schemeClr val="accent1">
                    <a:lumMod val="40000"/>
                    <a:lumOff val="60000"/>
                  </a:schemeClr>
                </a:solidFill>
              </a:rPr>
              <a:t>2</a:t>
            </a:r>
            <a:r>
              <a:rPr lang="ja-JP" altLang="en-US" sz="2400" dirty="0"/>
              <a:t>　</a:t>
            </a:r>
            <a:endParaRPr lang="en-US" altLang="ja-JP" sz="2400" dirty="0" smtClean="0"/>
          </a:p>
          <a:p>
            <a:pPr marL="457200" lvl="1" indent="-282575">
              <a:buNone/>
            </a:pPr>
            <a:r>
              <a:rPr lang="en-US" altLang="ja-JP" sz="2400" dirty="0">
                <a:solidFill>
                  <a:schemeClr val="accent1">
                    <a:lumMod val="40000"/>
                    <a:lumOff val="60000"/>
                  </a:schemeClr>
                </a:solidFill>
              </a:rPr>
              <a:t>3</a:t>
            </a:r>
            <a:r>
              <a:rPr lang="ja-JP" altLang="en-US" sz="2400" dirty="0"/>
              <a:t>　</a:t>
            </a:r>
            <a:r>
              <a:rPr lang="en-US" altLang="ja-JP" sz="2400" dirty="0" smtClean="0"/>
              <a:t>months</a:t>
            </a:r>
            <a:r>
              <a:rPr lang="en-US" altLang="ja-JP" sz="2400" dirty="0"/>
              <a:t>=['</a:t>
            </a:r>
            <a:r>
              <a:rPr lang="en-US" altLang="ja-JP" sz="2400" dirty="0" err="1"/>
              <a:t>Jan','Fes</a:t>
            </a:r>
            <a:r>
              <a:rPr lang="en-US" altLang="ja-JP" sz="2400" dirty="0"/>
              <a:t>', 'Mar', 'Apr']</a:t>
            </a:r>
          </a:p>
          <a:p>
            <a:pPr marL="457200" lvl="1" indent="-282575">
              <a:buNone/>
            </a:pPr>
            <a:r>
              <a:rPr lang="en-US" altLang="ja-JP" sz="2400" dirty="0">
                <a:solidFill>
                  <a:schemeClr val="accent1">
                    <a:lumMod val="40000"/>
                    <a:lumOff val="60000"/>
                  </a:schemeClr>
                </a:solidFill>
              </a:rPr>
              <a:t>4</a:t>
            </a:r>
            <a:r>
              <a:rPr lang="ja-JP" altLang="en-US" sz="2400" dirty="0"/>
              <a:t>　</a:t>
            </a:r>
            <a:r>
              <a:rPr lang="en-US" altLang="ja-JP" sz="2400" dirty="0" err="1" smtClean="0"/>
              <a:t>graph.plot</a:t>
            </a:r>
            <a:r>
              <a:rPr lang="en-US" altLang="ja-JP" sz="2400" dirty="0" smtClean="0"/>
              <a:t>(months</a:t>
            </a:r>
            <a:r>
              <a:rPr lang="en-US" altLang="ja-JP" sz="2400" dirty="0"/>
              <a:t>,[170,150,190,180])</a:t>
            </a:r>
          </a:p>
          <a:p>
            <a:pPr marL="457200" lvl="1" indent="-282575">
              <a:buNone/>
            </a:pPr>
            <a:r>
              <a:rPr lang="en-US" altLang="ja-JP" sz="2400" dirty="0">
                <a:solidFill>
                  <a:schemeClr val="accent1">
                    <a:lumMod val="40000"/>
                    <a:lumOff val="60000"/>
                  </a:schemeClr>
                </a:solidFill>
              </a:rPr>
              <a:t>5</a:t>
            </a:r>
            <a:r>
              <a:rPr lang="ja-JP" altLang="en-US" sz="2400" dirty="0"/>
              <a:t>　</a:t>
            </a:r>
            <a:r>
              <a:rPr lang="en-US" altLang="ja-JP" sz="2400" dirty="0" err="1" smtClean="0"/>
              <a:t>graph.plot</a:t>
            </a:r>
            <a:r>
              <a:rPr lang="en-US" altLang="ja-JP" sz="2400" dirty="0" smtClean="0"/>
              <a:t>(months</a:t>
            </a:r>
            <a:r>
              <a:rPr lang="en-US" altLang="ja-JP" sz="2400" dirty="0"/>
              <a:t>,[120,160,140,160])</a:t>
            </a:r>
          </a:p>
          <a:p>
            <a:pPr marL="457200" lvl="1" indent="-282575">
              <a:buNone/>
            </a:pPr>
            <a:r>
              <a:rPr lang="en-US" altLang="ja-JP" sz="2400" dirty="0">
                <a:solidFill>
                  <a:schemeClr val="accent1">
                    <a:lumMod val="40000"/>
                    <a:lumOff val="60000"/>
                  </a:schemeClr>
                </a:solidFill>
              </a:rPr>
              <a:t>6</a:t>
            </a:r>
            <a:r>
              <a:rPr lang="ja-JP" altLang="en-US" sz="2400" dirty="0"/>
              <a:t>　</a:t>
            </a:r>
            <a:r>
              <a:rPr lang="en-US" altLang="ja-JP" sz="2400" dirty="0" err="1" smtClean="0"/>
              <a:t>graph.show</a:t>
            </a:r>
            <a:r>
              <a:rPr lang="en-US" altLang="ja-JP" sz="2400" dirty="0"/>
              <a:t>()</a:t>
            </a:r>
            <a:endParaRPr lang="en-US" altLang="ja-JP" sz="2400" dirty="0" smtClean="0"/>
          </a:p>
        </p:txBody>
      </p:sp>
      <p:pic>
        <p:nvPicPr>
          <p:cNvPr id="2" name="図 1"/>
          <p:cNvPicPr>
            <a:picLocks noChangeAspect="1"/>
          </p:cNvPicPr>
          <p:nvPr/>
        </p:nvPicPr>
        <p:blipFill>
          <a:blip r:embed="rId3"/>
          <a:stretch>
            <a:fillRect/>
          </a:stretch>
        </p:blipFill>
        <p:spPr>
          <a:xfrm>
            <a:off x="6307494" y="3149216"/>
            <a:ext cx="5038530" cy="3332148"/>
          </a:xfrm>
          <a:prstGeom prst="rect">
            <a:avLst/>
          </a:prstGeom>
        </p:spPr>
      </p:pic>
    </p:spTree>
    <p:extLst>
      <p:ext uri="{BB962C8B-B14F-4D97-AF65-F5344CB8AC3E}">
        <p14:creationId xmlns:p14="http://schemas.microsoft.com/office/powerpoint/2010/main" val="344345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グラフの出力</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685801" y="1148109"/>
            <a:ext cx="3257357"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ヒストグラムの描画</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p:cNvSpPr txBox="1">
            <a:spLocks/>
          </p:cNvSpPr>
          <p:nvPr/>
        </p:nvSpPr>
        <p:spPr>
          <a:xfrm>
            <a:off x="685800" y="1929221"/>
            <a:ext cx="10660223" cy="4751498"/>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457200" lvl="1" indent="-282575">
              <a:buNone/>
            </a:pPr>
            <a:r>
              <a:rPr lang="ja-JP" altLang="en-US" sz="2400" dirty="0" smtClean="0"/>
              <a:t>例）</a:t>
            </a:r>
            <a:endParaRPr lang="en-US" altLang="ja-JP" sz="2400" dirty="0" smtClean="0"/>
          </a:p>
          <a:p>
            <a:pPr marL="457200" lvl="1" indent="-282575">
              <a:buNone/>
            </a:pPr>
            <a:r>
              <a:rPr lang="en-US" altLang="ja-JP" sz="2400" dirty="0" smtClean="0">
                <a:solidFill>
                  <a:schemeClr val="accent1">
                    <a:lumMod val="40000"/>
                    <a:lumOff val="60000"/>
                  </a:schemeClr>
                </a:solidFill>
              </a:rPr>
              <a:t>1</a:t>
            </a:r>
            <a:r>
              <a:rPr lang="ja-JP" altLang="en-US" sz="2400" dirty="0" smtClean="0"/>
              <a:t>　</a:t>
            </a:r>
            <a:r>
              <a:rPr lang="en-US" altLang="ja-JP" sz="2400" dirty="0" smtClean="0"/>
              <a:t>import </a:t>
            </a:r>
            <a:r>
              <a:rPr lang="en-US" altLang="ja-JP" sz="2400" dirty="0" err="1"/>
              <a:t>matplotlib.pyplot</a:t>
            </a:r>
            <a:r>
              <a:rPr lang="en-US" altLang="ja-JP" sz="2400" dirty="0"/>
              <a:t> as </a:t>
            </a:r>
            <a:r>
              <a:rPr lang="en-US" altLang="ja-JP" sz="2400" dirty="0" smtClean="0"/>
              <a:t>graph</a:t>
            </a:r>
            <a:r>
              <a:rPr lang="ja-JP" altLang="en-US" sz="2400" dirty="0" smtClean="0"/>
              <a:t>　</a:t>
            </a:r>
            <a:endParaRPr lang="en-US" altLang="ja-JP" sz="2400" dirty="0" smtClean="0"/>
          </a:p>
          <a:p>
            <a:pPr marL="457200" lvl="1" indent="-282575">
              <a:buNone/>
            </a:pPr>
            <a:r>
              <a:rPr lang="en-US" altLang="ja-JP" sz="2400" dirty="0">
                <a:solidFill>
                  <a:schemeClr val="accent1">
                    <a:lumMod val="40000"/>
                    <a:lumOff val="60000"/>
                  </a:schemeClr>
                </a:solidFill>
              </a:rPr>
              <a:t>2</a:t>
            </a:r>
            <a:r>
              <a:rPr lang="ja-JP" altLang="en-US" sz="2400" dirty="0"/>
              <a:t>　</a:t>
            </a:r>
            <a:r>
              <a:rPr lang="en-US" altLang="ja-JP" sz="2400" dirty="0" smtClean="0"/>
              <a:t>import random</a:t>
            </a:r>
          </a:p>
          <a:p>
            <a:pPr marL="457200" lvl="1" indent="-282575">
              <a:buNone/>
            </a:pPr>
            <a:r>
              <a:rPr lang="en-US" altLang="ja-JP" sz="2400" dirty="0">
                <a:solidFill>
                  <a:schemeClr val="accent1">
                    <a:lumMod val="40000"/>
                    <a:lumOff val="60000"/>
                  </a:schemeClr>
                </a:solidFill>
              </a:rPr>
              <a:t>3</a:t>
            </a:r>
            <a:r>
              <a:rPr lang="ja-JP" altLang="en-US" sz="2400" dirty="0"/>
              <a:t>　</a:t>
            </a:r>
            <a:endParaRPr lang="en-US" altLang="ja-JP" sz="2400" dirty="0"/>
          </a:p>
          <a:p>
            <a:pPr marL="457200" lvl="1" indent="-282575">
              <a:buNone/>
            </a:pPr>
            <a:r>
              <a:rPr lang="en-US" altLang="ja-JP" sz="2400" dirty="0">
                <a:solidFill>
                  <a:schemeClr val="accent1">
                    <a:lumMod val="40000"/>
                    <a:lumOff val="60000"/>
                  </a:schemeClr>
                </a:solidFill>
              </a:rPr>
              <a:t>4</a:t>
            </a:r>
            <a:r>
              <a:rPr lang="ja-JP" altLang="en-US" sz="2400" dirty="0"/>
              <a:t>　</a:t>
            </a:r>
            <a:r>
              <a:rPr lang="en-US" altLang="ja-JP" sz="2400" dirty="0" err="1" smtClean="0"/>
              <a:t>arr</a:t>
            </a:r>
            <a:r>
              <a:rPr lang="en-US" altLang="ja-JP" sz="2400" dirty="0" smtClean="0"/>
              <a:t>= []</a:t>
            </a:r>
            <a:endParaRPr lang="en-US" altLang="ja-JP" sz="2400" dirty="0"/>
          </a:p>
          <a:p>
            <a:pPr marL="457200" lvl="1" indent="-282575">
              <a:buNone/>
            </a:pPr>
            <a:r>
              <a:rPr lang="en-US" altLang="ja-JP" sz="2400" dirty="0">
                <a:solidFill>
                  <a:schemeClr val="accent1">
                    <a:lumMod val="40000"/>
                    <a:lumOff val="60000"/>
                  </a:schemeClr>
                </a:solidFill>
              </a:rPr>
              <a:t>5</a:t>
            </a:r>
            <a:r>
              <a:rPr lang="ja-JP" altLang="en-US" sz="2400" dirty="0"/>
              <a:t>　</a:t>
            </a:r>
            <a:r>
              <a:rPr lang="en-US" altLang="ja-JP" sz="2400" dirty="0" smtClean="0"/>
              <a:t>for I in range(100):</a:t>
            </a:r>
          </a:p>
          <a:p>
            <a:pPr marL="457200" lvl="1" indent="-282575">
              <a:buNone/>
            </a:pPr>
            <a:r>
              <a:rPr lang="en-US" altLang="ja-JP" sz="2400" dirty="0" smtClean="0">
                <a:solidFill>
                  <a:schemeClr val="accent1">
                    <a:lumMod val="40000"/>
                    <a:lumOff val="60000"/>
                  </a:schemeClr>
                </a:solidFill>
              </a:rPr>
              <a:t>6</a:t>
            </a:r>
            <a:r>
              <a:rPr lang="ja-JP" altLang="en-US" sz="2400" dirty="0"/>
              <a:t>　</a:t>
            </a:r>
            <a:r>
              <a:rPr lang="ja-JP" altLang="en-US" sz="2400" dirty="0" smtClean="0"/>
              <a:t>         </a:t>
            </a:r>
            <a:r>
              <a:rPr lang="en-US" altLang="ja-JP" sz="2400" dirty="0" err="1" smtClean="0"/>
              <a:t>arr.append</a:t>
            </a:r>
            <a:r>
              <a:rPr lang="en-US" altLang="ja-JP" sz="2400" dirty="0" smtClean="0"/>
              <a:t>(</a:t>
            </a:r>
            <a:r>
              <a:rPr lang="en-US" altLang="ja-JP" sz="2400" dirty="0" err="1" smtClean="0"/>
              <a:t>random.random</a:t>
            </a:r>
            <a:r>
              <a:rPr lang="en-US" altLang="ja-JP" sz="2400" dirty="0" smtClean="0"/>
              <a:t>())</a:t>
            </a:r>
          </a:p>
          <a:p>
            <a:pPr marL="457200" lvl="1" indent="-282575">
              <a:buNone/>
            </a:pPr>
            <a:r>
              <a:rPr lang="en-US" altLang="ja-JP" sz="2400" dirty="0" smtClean="0">
                <a:solidFill>
                  <a:schemeClr val="accent1">
                    <a:lumMod val="40000"/>
                    <a:lumOff val="60000"/>
                  </a:schemeClr>
                </a:solidFill>
              </a:rPr>
              <a:t>7</a:t>
            </a:r>
            <a:r>
              <a:rPr lang="ja-JP" altLang="en-US" sz="2400" dirty="0"/>
              <a:t>　</a:t>
            </a:r>
            <a:r>
              <a:rPr lang="en-US" altLang="ja-JP" sz="2400" dirty="0" err="1" smtClean="0"/>
              <a:t>graph.hist</a:t>
            </a:r>
            <a:r>
              <a:rPr lang="en-US" altLang="ja-JP" sz="2400" dirty="0" smtClean="0"/>
              <a:t>(</a:t>
            </a:r>
            <a:r>
              <a:rPr lang="en-US" altLang="ja-JP" sz="2400" dirty="0" err="1" smtClean="0"/>
              <a:t>arr</a:t>
            </a:r>
            <a:r>
              <a:rPr lang="en-US" altLang="ja-JP" sz="2400" dirty="0" smtClean="0"/>
              <a:t>, </a:t>
            </a:r>
            <a:r>
              <a:rPr lang="en-US" altLang="ja-JP" sz="2400" dirty="0" err="1" smtClean="0"/>
              <a:t>rwidth</a:t>
            </a:r>
            <a:r>
              <a:rPr lang="en-US" altLang="ja-JP" sz="2400" dirty="0" smtClean="0"/>
              <a:t>=0.5)</a:t>
            </a:r>
            <a:endParaRPr lang="en-US" altLang="ja-JP" sz="2400" dirty="0"/>
          </a:p>
          <a:p>
            <a:pPr marL="457200" lvl="1" indent="-282575">
              <a:buNone/>
            </a:pPr>
            <a:r>
              <a:rPr lang="en-US" altLang="ja-JP" sz="2400" dirty="0" smtClean="0">
                <a:solidFill>
                  <a:schemeClr val="accent1">
                    <a:lumMod val="40000"/>
                    <a:lumOff val="60000"/>
                  </a:schemeClr>
                </a:solidFill>
              </a:rPr>
              <a:t>8</a:t>
            </a:r>
            <a:r>
              <a:rPr lang="ja-JP" altLang="en-US" sz="2400" dirty="0"/>
              <a:t>　</a:t>
            </a:r>
            <a:r>
              <a:rPr lang="en-US" altLang="ja-JP" sz="2400" dirty="0" err="1"/>
              <a:t>graph.show</a:t>
            </a:r>
            <a:r>
              <a:rPr lang="en-US" altLang="ja-JP" sz="2400" dirty="0" smtClean="0"/>
              <a:t>()</a:t>
            </a:r>
          </a:p>
          <a:p>
            <a:pPr marL="457200" lvl="1" indent="-282575">
              <a:buNone/>
            </a:pPr>
            <a:endParaRPr lang="en-US" altLang="ja-JP" sz="2400" dirty="0" smtClean="0"/>
          </a:p>
        </p:txBody>
      </p:sp>
      <p:pic>
        <p:nvPicPr>
          <p:cNvPr id="9" name="図 8"/>
          <p:cNvPicPr>
            <a:picLocks noChangeAspect="1"/>
          </p:cNvPicPr>
          <p:nvPr/>
        </p:nvPicPr>
        <p:blipFill>
          <a:blip r:embed="rId3"/>
          <a:stretch>
            <a:fillRect/>
          </a:stretch>
        </p:blipFill>
        <p:spPr>
          <a:xfrm>
            <a:off x="6206083" y="2714473"/>
            <a:ext cx="5139940" cy="3463873"/>
          </a:xfrm>
          <a:prstGeom prst="rect">
            <a:avLst/>
          </a:prstGeom>
        </p:spPr>
      </p:pic>
    </p:spTree>
    <p:extLst>
      <p:ext uri="{BB962C8B-B14F-4D97-AF65-F5344CB8AC3E}">
        <p14:creationId xmlns:p14="http://schemas.microsoft.com/office/powerpoint/2010/main" val="3316468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776363"/>
            <a:ext cx="10660223" cy="2248234"/>
          </a:xfrm>
        </p:spPr>
        <p:txBody>
          <a:bodyPr anchor="t">
            <a:noAutofit/>
          </a:bodyPr>
          <a:lstStyle/>
          <a:p>
            <a:pPr marL="93663" lvl="1" indent="0">
              <a:buNone/>
            </a:pPr>
            <a:r>
              <a:rPr lang="ja-JP" altLang="en-US" sz="2400" dirty="0" smtClean="0"/>
              <a:t>・エラーメッセージをしっかり確認する</a:t>
            </a:r>
            <a:endParaRPr lang="en-US" altLang="ja-JP" sz="2400" dirty="0" smtClean="0"/>
          </a:p>
          <a:p>
            <a:pPr marL="93663" lvl="1" indent="0">
              <a:buNone/>
            </a:pPr>
            <a:r>
              <a:rPr lang="ja-JP" altLang="en-US" sz="2400" dirty="0" smtClean="0"/>
              <a:t>例えば「</a:t>
            </a:r>
            <a:r>
              <a:rPr lang="en-US" altLang="ja-JP" sz="2400" dirty="0" err="1" smtClean="0"/>
              <a:t>NameError</a:t>
            </a:r>
            <a:r>
              <a:rPr lang="ja-JP" altLang="en-US" sz="2400" dirty="0" smtClean="0"/>
              <a:t>」というエラーは、そのような名前の変数や関数はないという意味なので、スペルミスが考えられる。</a:t>
            </a:r>
            <a:endParaRPr lang="en-US" altLang="ja-JP" sz="2400" dirty="0" smtClean="0"/>
          </a:p>
          <a:p>
            <a:pPr marL="93663" lvl="1" indent="0">
              <a:buNone/>
            </a:pPr>
            <a:r>
              <a:rPr lang="ja-JP" altLang="en-US" sz="2400" dirty="0" smtClean="0"/>
              <a:t>・エラーの行番号を確認する</a:t>
            </a:r>
            <a:endParaRPr lang="en-US" altLang="ja-JP" sz="2400" dirty="0" smtClean="0"/>
          </a:p>
          <a:p>
            <a:pPr marL="93663" lvl="1" indent="0">
              <a:buNone/>
            </a:pPr>
            <a:r>
              <a:rPr lang="ja-JP" altLang="en-US" sz="2400" dirty="0"/>
              <a:t>エラーメッセージに</a:t>
            </a:r>
            <a:r>
              <a:rPr lang="ja-JP" altLang="en-US" sz="2400" dirty="0" smtClean="0"/>
              <a:t>は、エラーが発生した行の番号も表示される。指定された行とその前後に注目すれば、エラーの原因を見つけやすい。</a:t>
            </a:r>
            <a:endParaRPr lang="en-US" altLang="ja-JP" sz="2400" dirty="0" smtClean="0"/>
          </a:p>
          <a:p>
            <a:pPr marL="93663" lvl="1" indent="0">
              <a:buNone/>
            </a:pPr>
            <a:r>
              <a:rPr lang="ja-JP" altLang="en-US" sz="2400" dirty="0" smtClean="0"/>
              <a:t>・全角で書かれていないか確認する</a:t>
            </a:r>
            <a:endParaRPr lang="en-US" altLang="ja-JP" sz="2400" dirty="0" smtClean="0"/>
          </a:p>
          <a:p>
            <a:pPr marL="93663" lvl="1" indent="0">
              <a:buNone/>
            </a:pPr>
            <a:r>
              <a:rPr lang="en-US" altLang="ja-JP" sz="2400" dirty="0" smtClean="0"/>
              <a:t>Python</a:t>
            </a:r>
            <a:r>
              <a:rPr lang="ja-JP" altLang="en-US" sz="2400" dirty="0" smtClean="0"/>
              <a:t>では，全角と半角は厳密に区別される。</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うまく動かなかったときの対処法</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30872" y="1071680"/>
            <a:ext cx="3966483"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エラーメッセージ</a:t>
            </a:r>
            <a:r>
              <a:rPr kumimoji="1" lang="ja-JP" altLang="en-US" sz="2400" dirty="0" smtClean="0"/>
              <a:t>が出る場合</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0082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1" y="1776363"/>
            <a:ext cx="10660223" cy="1172110"/>
          </a:xfrm>
        </p:spPr>
        <p:txBody>
          <a:bodyPr anchor="t">
            <a:noAutofit/>
          </a:bodyPr>
          <a:lstStyle/>
          <a:p>
            <a:pPr marL="93663" lvl="1" indent="0">
              <a:buNone/>
            </a:pPr>
            <a:r>
              <a:rPr lang="ja-JP" altLang="en-US" sz="2400" dirty="0" smtClean="0"/>
              <a:t>・途中で数値を表示させたりして，どこで間違っているのかを特定する</a:t>
            </a:r>
            <a:endParaRPr lang="en-US" altLang="ja-JP" sz="2400" dirty="0" smtClean="0"/>
          </a:p>
          <a:p>
            <a:pPr marL="93663" lvl="1" indent="0">
              <a:buNone/>
            </a:pPr>
            <a:r>
              <a:rPr lang="ja-JP" altLang="en-US" sz="2400" dirty="0" smtClean="0"/>
              <a:t>・途中の行を</a:t>
            </a:r>
            <a:r>
              <a:rPr lang="ja-JP" altLang="en-US" sz="2400" dirty="0" smtClean="0">
                <a:solidFill>
                  <a:srgbClr val="FFC000"/>
                </a:solidFill>
              </a:rPr>
              <a:t>コメントアウト</a:t>
            </a:r>
            <a:r>
              <a:rPr lang="ja-JP" altLang="en-US" sz="2400" dirty="0" smtClean="0"/>
              <a:t>するなどして，不具合のある場所を特定する</a:t>
            </a:r>
            <a:endParaRPr lang="en-US" altLang="ja-JP" sz="2400" dirty="0" smtClean="0"/>
          </a:p>
        </p:txBody>
      </p:sp>
      <p:sp>
        <p:nvSpPr>
          <p:cNvPr id="4" name="テキスト ボックス 3"/>
          <p:cNvSpPr txBox="1"/>
          <p:nvPr/>
        </p:nvSpPr>
        <p:spPr>
          <a:xfrm>
            <a:off x="685801" y="362857"/>
            <a:ext cx="10131425" cy="646331"/>
          </a:xfrm>
          <a:prstGeom prst="rect">
            <a:avLst/>
          </a:prstGeom>
          <a:noFill/>
        </p:spPr>
        <p:txBody>
          <a:bodyPr wrap="square" rtlCol="0">
            <a:spAutoFit/>
          </a:bodyPr>
          <a:lstStyle/>
          <a:p>
            <a:r>
              <a:rPr kumimoji="1" lang="en-US" altLang="ja-JP" sz="3600" dirty="0" smtClean="0">
                <a:latin typeface="Arial" panose="020B0604020202020204" pitchFamily="34" charset="0"/>
                <a:cs typeface="Arial" panose="020B0604020202020204" pitchFamily="34" charset="0"/>
              </a:rPr>
              <a:t>Python</a:t>
            </a:r>
            <a:r>
              <a:rPr kumimoji="1" lang="ja-JP" altLang="en-US" sz="3600" dirty="0" smtClean="0">
                <a:latin typeface="Arial" panose="020B0604020202020204" pitchFamily="34" charset="0"/>
                <a:cs typeface="Arial" panose="020B0604020202020204" pitchFamily="34" charset="0"/>
              </a:rPr>
              <a:t>　うまく動かなかったときの対処法</a:t>
            </a:r>
            <a:endParaRPr kumimoji="1" lang="ja-JP" altLang="en-US" sz="3600" dirty="0">
              <a:latin typeface="Arial" panose="020B0604020202020204" pitchFamily="34" charset="0"/>
              <a:cs typeface="Arial" panose="020B0604020202020204" pitchFamily="34" charset="0"/>
            </a:endParaRPr>
          </a:p>
        </p:txBody>
      </p:sp>
      <p:sp>
        <p:nvSpPr>
          <p:cNvPr id="7" name="角丸四角形 6"/>
          <p:cNvSpPr/>
          <p:nvPr/>
        </p:nvSpPr>
        <p:spPr>
          <a:xfrm>
            <a:off x="530873" y="1071680"/>
            <a:ext cx="7512116" cy="642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エラーメッセージは出ないが期待した動作をしない場合</a:t>
            </a:r>
            <a:endParaRPr kumimoji="1" lang="ja-JP" altLang="en-US" sz="2400" dirty="0"/>
          </a:p>
        </p:txBody>
      </p:sp>
      <p:sp>
        <p:nvSpPr>
          <p:cNvPr id="5" name="角丸四角形 4"/>
          <p:cNvSpPr/>
          <p:nvPr/>
        </p:nvSpPr>
        <p:spPr>
          <a:xfrm>
            <a:off x="279918" y="223936"/>
            <a:ext cx="11663266" cy="6456782"/>
          </a:xfrm>
          <a:prstGeom prst="roundRect">
            <a:avLst>
              <a:gd name="adj" fmla="val 2467"/>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30873" y="3131232"/>
            <a:ext cx="3108066" cy="64219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dirty="0" smtClean="0">
                <a:solidFill>
                  <a:schemeClr val="bg1"/>
                </a:solidFill>
              </a:rPr>
              <a:t>コメントアウトとは？</a:t>
            </a:r>
            <a:endParaRPr kumimoji="1" lang="ja-JP" altLang="en-US" sz="2400" dirty="0">
              <a:solidFill>
                <a:schemeClr val="bg1"/>
              </a:solidFill>
            </a:endParaRPr>
          </a:p>
        </p:txBody>
      </p:sp>
      <p:sp>
        <p:nvSpPr>
          <p:cNvPr id="8" name="コンテンツ プレースホルダー 2"/>
          <p:cNvSpPr txBox="1">
            <a:spLocks/>
          </p:cNvSpPr>
          <p:nvPr/>
        </p:nvSpPr>
        <p:spPr>
          <a:xfrm>
            <a:off x="685801" y="3956180"/>
            <a:ext cx="10660223" cy="1530219"/>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93663" lvl="1" indent="0">
              <a:buFont typeface="Arial"/>
              <a:buNone/>
            </a:pPr>
            <a:r>
              <a:rPr lang="ja-JP" altLang="en-US" sz="2400" dirty="0" smtClean="0">
                <a:solidFill>
                  <a:srgbClr val="FFC000"/>
                </a:solidFill>
              </a:rPr>
              <a:t>プログラムを書く際，記号などを用いて，記述したコードをコメント（注釈）の扱いとして処理させないようにすることをコメントアウトという。</a:t>
            </a:r>
            <a:endParaRPr lang="en-US" altLang="ja-JP" sz="2400" dirty="0" smtClean="0">
              <a:solidFill>
                <a:srgbClr val="FFC000"/>
              </a:solidFill>
            </a:endParaRPr>
          </a:p>
          <a:p>
            <a:pPr marL="93663" lvl="1" indent="0">
              <a:buFont typeface="Arial"/>
              <a:buNone/>
            </a:pPr>
            <a:r>
              <a:rPr lang="en-US" altLang="ja-JP" sz="2400" dirty="0" smtClean="0">
                <a:solidFill>
                  <a:srgbClr val="FFC000"/>
                </a:solidFill>
              </a:rPr>
              <a:t>Python</a:t>
            </a:r>
            <a:r>
              <a:rPr lang="ja-JP" altLang="en-US" sz="2400" dirty="0" smtClean="0">
                <a:solidFill>
                  <a:srgbClr val="FFC000"/>
                </a:solidFill>
              </a:rPr>
              <a:t>では，</a:t>
            </a:r>
            <a:r>
              <a:rPr lang="en-US" altLang="ja-JP" sz="2400" dirty="0" smtClean="0">
                <a:solidFill>
                  <a:srgbClr val="FFC000"/>
                </a:solidFill>
              </a:rPr>
              <a:t>#</a:t>
            </a:r>
            <a:r>
              <a:rPr lang="ja-JP" altLang="en-US" sz="2400" dirty="0" smtClean="0">
                <a:solidFill>
                  <a:srgbClr val="FFC000"/>
                </a:solidFill>
              </a:rPr>
              <a:t>以降がコメントとして扱われる。</a:t>
            </a:r>
            <a:endParaRPr lang="en-US" altLang="ja-JP" sz="2400" dirty="0" smtClean="0">
              <a:solidFill>
                <a:srgbClr val="FFC000"/>
              </a:solidFill>
            </a:endParaRPr>
          </a:p>
        </p:txBody>
      </p:sp>
    </p:spTree>
    <p:extLst>
      <p:ext uri="{BB962C8B-B14F-4D97-AF65-F5344CB8AC3E}">
        <p14:creationId xmlns:p14="http://schemas.microsoft.com/office/powerpoint/2010/main" val="4185437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7143">
            <a:off x="266878" y="402511"/>
            <a:ext cx="4335773" cy="2965034"/>
          </a:xfrm>
          <a:prstGeom prst="rect">
            <a:avLst/>
          </a:prstGeom>
        </p:spPr>
      </p:pic>
      <p:sp>
        <p:nvSpPr>
          <p:cNvPr id="2" name="タイトル 1"/>
          <p:cNvSpPr>
            <a:spLocks noGrp="1"/>
          </p:cNvSpPr>
          <p:nvPr>
            <p:ph type="ctrTitle"/>
          </p:nvPr>
        </p:nvSpPr>
        <p:spPr>
          <a:xfrm>
            <a:off x="3916674" y="696848"/>
            <a:ext cx="7197726" cy="1213323"/>
          </a:xfrm>
        </p:spPr>
        <p:txBody>
          <a:bodyPr>
            <a:normAutofit fontScale="90000"/>
          </a:bodyPr>
          <a:lstStyle/>
          <a:p>
            <a:r>
              <a:rPr lang="en-US" altLang="ja-JP" dirty="0" smtClean="0"/>
              <a:t/>
            </a:r>
            <a:br>
              <a:rPr lang="en-US" altLang="ja-JP" dirty="0" smtClean="0"/>
            </a:br>
            <a:r>
              <a:rPr kumimoji="1" lang="ja-JP" altLang="en-US" sz="6000" dirty="0" smtClean="0"/>
              <a:t>プログラミング実習</a:t>
            </a:r>
            <a:endParaRPr kumimoji="1" lang="ja-JP" altLang="en-US" sz="6000" dirty="0"/>
          </a:p>
        </p:txBody>
      </p:sp>
      <p:sp>
        <p:nvSpPr>
          <p:cNvPr id="3" name="サブタイトル 2"/>
          <p:cNvSpPr>
            <a:spLocks noGrp="1"/>
          </p:cNvSpPr>
          <p:nvPr>
            <p:ph type="subTitle" idx="1"/>
          </p:nvPr>
        </p:nvSpPr>
        <p:spPr/>
        <p:txBody>
          <a:bodyPr/>
          <a:lstStyle/>
          <a:p>
            <a:endParaRPr kumimoji="1" lang="en-US" altLang="ja-JP" dirty="0" smtClean="0"/>
          </a:p>
          <a:p>
            <a:r>
              <a:rPr kumimoji="1" lang="ja-JP" altLang="en-US" sz="2800" dirty="0" smtClean="0"/>
              <a:t>玉川聖学院　高等部　情報科</a:t>
            </a:r>
            <a:endParaRPr kumimoji="1" lang="ja-JP" altLang="en-US" sz="2800" dirty="0"/>
          </a:p>
        </p:txBody>
      </p:sp>
      <p:sp>
        <p:nvSpPr>
          <p:cNvPr id="6" name="テキスト ボックス 5"/>
          <p:cNvSpPr txBox="1"/>
          <p:nvPr/>
        </p:nvSpPr>
        <p:spPr>
          <a:xfrm>
            <a:off x="5092365" y="2262074"/>
            <a:ext cx="6430506" cy="2123658"/>
          </a:xfrm>
          <a:prstGeom prst="rect">
            <a:avLst/>
          </a:prstGeom>
          <a:noFill/>
        </p:spPr>
        <p:txBody>
          <a:bodyPr wrap="square" rtlCol="0">
            <a:spAutoFit/>
          </a:bodyPr>
          <a:lstStyle/>
          <a:p>
            <a:r>
              <a:rPr kumimoji="1" lang="ja-JP" altLang="en-US" sz="6600" dirty="0" smtClean="0"/>
              <a:t>めざせ</a:t>
            </a:r>
            <a:r>
              <a:rPr kumimoji="1" lang="en-US" altLang="ja-JP" sz="6600" dirty="0" err="1" smtClean="0"/>
              <a:t>RoBoHoN</a:t>
            </a:r>
            <a:r>
              <a:rPr kumimoji="1" lang="ja-JP" altLang="en-US" sz="6600" dirty="0" smtClean="0"/>
              <a:t>マスター</a:t>
            </a:r>
            <a:endParaRPr kumimoji="1" lang="ja-JP" altLang="en-US" sz="6600" dirty="0"/>
          </a:p>
        </p:txBody>
      </p:sp>
      <p:sp>
        <p:nvSpPr>
          <p:cNvPr id="9" name="正方形/長方形 8"/>
          <p:cNvSpPr/>
          <p:nvPr/>
        </p:nvSpPr>
        <p:spPr>
          <a:xfrm rot="447892">
            <a:off x="-27668" y="252661"/>
            <a:ext cx="4760537" cy="3315020"/>
          </a:xfrm>
          <a:prstGeom prst="rect">
            <a:avLst/>
          </a:prstGeom>
          <a:solidFill>
            <a:srgbClr val="3F0D54">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楽天市場】SHARP(シャープ) RoBoHoN ロボホン Wi-Fi対応モデル（お座りタイプ） SR-05MY SR05MY：ソフマップ楽天市場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18591">
            <a:off x="923808" y="3967289"/>
            <a:ext cx="2661031" cy="266103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rot="21061111">
            <a:off x="680515" y="3842482"/>
            <a:ext cx="3139167" cy="3165948"/>
          </a:xfrm>
          <a:prstGeom prst="rect">
            <a:avLst/>
          </a:prstGeom>
          <a:solidFill>
            <a:srgbClr val="3F0D54">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0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76843" y="2320880"/>
            <a:ext cx="4784677" cy="4051370"/>
          </a:xfrm>
        </p:spPr>
        <p:txBody>
          <a:bodyPr>
            <a:normAutofit lnSpcReduction="10000"/>
          </a:bodyPr>
          <a:lstStyle/>
          <a:p>
            <a:pPr marL="0" indent="0">
              <a:buNone/>
            </a:pPr>
            <a:r>
              <a:rPr lang="ja-JP" altLang="ja-JP" sz="3200" dirty="0" smtClean="0"/>
              <a:t>機械</a:t>
            </a:r>
            <a:r>
              <a:rPr lang="ja-JP" altLang="ja-JP" sz="3200" dirty="0"/>
              <a:t>と人間の関係性を変えていくことをテーマに</a:t>
            </a:r>
            <a:r>
              <a:rPr lang="ja-JP" altLang="ja-JP" sz="3200" dirty="0" smtClean="0"/>
              <a:t>開発</a:t>
            </a:r>
            <a:r>
              <a:rPr lang="ja-JP" altLang="en-US" sz="3200" dirty="0"/>
              <a:t>された</a:t>
            </a:r>
            <a:r>
              <a:rPr lang="ja-JP" altLang="ja-JP" sz="3200" dirty="0" smtClean="0"/>
              <a:t>「</a:t>
            </a:r>
            <a:r>
              <a:rPr lang="ja-JP" altLang="ja-JP" sz="3200" dirty="0"/>
              <a:t>モバイル型ロボット電話」。</a:t>
            </a:r>
            <a:r>
              <a:rPr lang="en-US" altLang="ja-JP" sz="3200" dirty="0"/>
              <a:t>2016</a:t>
            </a:r>
            <a:r>
              <a:rPr lang="ja-JP" altLang="ja-JP" sz="3200" dirty="0"/>
              <a:t>年</a:t>
            </a:r>
            <a:r>
              <a:rPr lang="en-US" altLang="ja-JP" sz="3200" dirty="0"/>
              <a:t>5</a:t>
            </a:r>
            <a:r>
              <a:rPr lang="ja-JP" altLang="ja-JP" sz="3200" dirty="0"/>
              <a:t>月</a:t>
            </a:r>
            <a:r>
              <a:rPr lang="en-US" altLang="ja-JP" sz="3200" dirty="0"/>
              <a:t>26</a:t>
            </a:r>
            <a:r>
              <a:rPr lang="ja-JP" altLang="ja-JP" sz="3200" dirty="0"/>
              <a:t>日</a:t>
            </a:r>
            <a:r>
              <a:rPr lang="ja-JP" altLang="ja-JP" sz="3200" dirty="0" smtClean="0"/>
              <a:t>以来</a:t>
            </a:r>
            <a:r>
              <a:rPr lang="en-US" altLang="ja-JP" sz="3200" dirty="0" smtClean="0"/>
              <a:t>SHARP</a:t>
            </a:r>
            <a:r>
              <a:rPr lang="ja-JP" altLang="ja-JP" sz="3200" dirty="0" smtClean="0"/>
              <a:t>から</a:t>
            </a:r>
            <a:r>
              <a:rPr lang="ja-JP" altLang="ja-JP" sz="3200" dirty="0"/>
              <a:t>販売されている。歩いたり、踊ったり</a:t>
            </a:r>
            <a:r>
              <a:rPr lang="ja-JP" altLang="ja-JP" sz="3200" dirty="0" smtClean="0"/>
              <a:t>、</a:t>
            </a:r>
            <a:r>
              <a:rPr lang="en-US" altLang="ja-JP" sz="3200" dirty="0" smtClean="0"/>
              <a:t>AI</a:t>
            </a:r>
            <a:r>
              <a:rPr lang="ja-JP" altLang="en-US" sz="3200" dirty="0" smtClean="0"/>
              <a:t>を利用して</a:t>
            </a:r>
            <a:r>
              <a:rPr lang="ja-JP" altLang="ja-JP" sz="3200" dirty="0" smtClean="0"/>
              <a:t>会話したりでき</a:t>
            </a:r>
            <a:r>
              <a:rPr lang="ja-JP" altLang="en-US" sz="3200" dirty="0" smtClean="0"/>
              <a:t>る</a:t>
            </a:r>
            <a:r>
              <a:rPr lang="ja-JP" altLang="ja-JP" sz="3200" dirty="0" smtClean="0"/>
              <a:t>。</a:t>
            </a:r>
            <a:r>
              <a:rPr lang="ja-JP" altLang="en-US" sz="3200" dirty="0" smtClean="0"/>
              <a:t>「ロブリック」アプリでプログラミングも可能。</a:t>
            </a:r>
            <a:endParaRPr kumimoji="1" lang="ja-JP" altLang="en-US" sz="3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73" y="2065867"/>
            <a:ext cx="5906814" cy="4430111"/>
          </a:xfrm>
          <a:prstGeom prst="rect">
            <a:avLst/>
          </a:prstGeom>
        </p:spPr>
      </p:pic>
      <p:sp>
        <p:nvSpPr>
          <p:cNvPr id="5" name="テキスト ボックス 4"/>
          <p:cNvSpPr txBox="1"/>
          <p:nvPr/>
        </p:nvSpPr>
        <p:spPr>
          <a:xfrm>
            <a:off x="2369926" y="322786"/>
            <a:ext cx="8213834" cy="1569660"/>
          </a:xfrm>
          <a:prstGeom prst="rect">
            <a:avLst/>
          </a:prstGeom>
          <a:noFill/>
        </p:spPr>
        <p:txBody>
          <a:bodyPr wrap="square" rtlCol="0">
            <a:spAutoFit/>
          </a:bodyPr>
          <a:lstStyle/>
          <a:p>
            <a:r>
              <a:rPr lang="en-US" altLang="ja-JP" sz="5400" dirty="0" smtClean="0"/>
              <a:t>ABOUT</a:t>
            </a:r>
            <a:r>
              <a:rPr lang="en-US" altLang="ja-JP" dirty="0" smtClean="0"/>
              <a:t>    </a:t>
            </a:r>
            <a:r>
              <a:rPr kumimoji="1" lang="en-US" altLang="ja-JP" sz="9600" spc="600" dirty="0" err="1">
                <a:latin typeface="MS UI Gothic" panose="020B0600070205080204" pitchFamily="50" charset="-128"/>
                <a:ea typeface="MS UI Gothic" panose="020B0600070205080204" pitchFamily="50" charset="-128"/>
                <a:cs typeface="Arial Unicode MS" panose="020B0604020202020204" pitchFamily="50" charset="-128"/>
              </a:rPr>
              <a:t>RoBoHoN</a:t>
            </a:r>
            <a:endParaRPr kumimoji="1" lang="ja-JP" altLang="en-US" spc="600" dirty="0"/>
          </a:p>
        </p:txBody>
      </p:sp>
    </p:spTree>
    <p:extLst>
      <p:ext uri="{BB962C8B-B14F-4D97-AF65-F5344CB8AC3E}">
        <p14:creationId xmlns:p14="http://schemas.microsoft.com/office/powerpoint/2010/main" val="724516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650217" y="1378404"/>
            <a:ext cx="6572251" cy="4929188"/>
          </a:xfrm>
          <a:prstGeom prst="rect">
            <a:avLst/>
          </a:prstGeom>
        </p:spPr>
      </p:pic>
      <p:sp>
        <p:nvSpPr>
          <p:cNvPr id="5" name="角丸四角形吹き出し 4"/>
          <p:cNvSpPr/>
          <p:nvPr/>
        </p:nvSpPr>
        <p:spPr>
          <a:xfrm>
            <a:off x="0" y="3485430"/>
            <a:ext cx="3084394" cy="1719618"/>
          </a:xfrm>
          <a:prstGeom prst="wedgeRoundRectCallout">
            <a:avLst>
              <a:gd name="adj1" fmla="val 64122"/>
              <a:gd name="adj2" fmla="val -351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こんにちは！</a:t>
            </a:r>
            <a:endParaRPr kumimoji="1" lang="ja-JP" altLang="en-US" dirty="0"/>
          </a:p>
        </p:txBody>
      </p:sp>
      <p:sp>
        <p:nvSpPr>
          <p:cNvPr id="6" name="角丸四角形吹き出し 5"/>
          <p:cNvSpPr/>
          <p:nvPr/>
        </p:nvSpPr>
        <p:spPr>
          <a:xfrm>
            <a:off x="3506613" y="4345239"/>
            <a:ext cx="3084394" cy="1719618"/>
          </a:xfrm>
          <a:prstGeom prst="wedgeRoundRectCallout">
            <a:avLst>
              <a:gd name="adj1" fmla="val 4319"/>
              <a:gd name="adj2" fmla="val -809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ダンスをして！</a:t>
            </a:r>
            <a:endParaRPr kumimoji="1" lang="ja-JP" altLang="en-US" dirty="0"/>
          </a:p>
        </p:txBody>
      </p:sp>
      <p:sp>
        <p:nvSpPr>
          <p:cNvPr id="7" name="テキスト ボックス 6"/>
          <p:cNvSpPr txBox="1"/>
          <p:nvPr/>
        </p:nvSpPr>
        <p:spPr>
          <a:xfrm>
            <a:off x="685801" y="489338"/>
            <a:ext cx="10419346" cy="646331"/>
          </a:xfrm>
          <a:prstGeom prst="rect">
            <a:avLst/>
          </a:prstGeom>
          <a:noFill/>
        </p:spPr>
        <p:txBody>
          <a:bodyPr wrap="square" rtlCol="0">
            <a:spAutoFit/>
          </a:bodyPr>
          <a:lstStyle/>
          <a:p>
            <a:r>
              <a:rPr kumimoji="1" lang="ja-JP" altLang="en-US" sz="3600" spc="600" dirty="0"/>
              <a:t>実習①： </a:t>
            </a:r>
            <a:r>
              <a:rPr kumimoji="1" lang="en-US" altLang="ja-JP" sz="3600" spc="600" dirty="0" err="1" smtClean="0"/>
              <a:t>RoBoHoN</a:t>
            </a:r>
            <a:r>
              <a:rPr kumimoji="1" lang="ja-JP" altLang="en-US" sz="3600" spc="600" dirty="0" smtClean="0"/>
              <a:t>に</a:t>
            </a:r>
            <a:r>
              <a:rPr kumimoji="1" lang="ja-JP" altLang="en-US" sz="3600" spc="600" dirty="0"/>
              <a:t>ダンスをさせる（演示）</a:t>
            </a:r>
          </a:p>
        </p:txBody>
      </p:sp>
    </p:spTree>
    <p:extLst>
      <p:ext uri="{BB962C8B-B14F-4D97-AF65-F5344CB8AC3E}">
        <p14:creationId xmlns:p14="http://schemas.microsoft.com/office/powerpoint/2010/main" val="1433638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609601"/>
            <a:ext cx="10131425" cy="728546"/>
          </a:xfrm>
        </p:spPr>
        <p:txBody>
          <a:bodyPr/>
          <a:lstStyle/>
          <a:p>
            <a:r>
              <a:rPr kumimoji="1" lang="ja-JP" altLang="en-US" dirty="0" smtClean="0"/>
              <a:t>反応する</a:t>
            </a:r>
            <a:r>
              <a:rPr lang="ja-JP" altLang="en-US" dirty="0"/>
              <a:t>おもな</a:t>
            </a:r>
            <a:r>
              <a:rPr kumimoji="1" lang="ja-JP" altLang="en-US" dirty="0" smtClean="0"/>
              <a:t>言葉</a:t>
            </a:r>
            <a:endParaRPr kumimoji="1" lang="ja-JP" altLang="en-US" dirty="0"/>
          </a:p>
        </p:txBody>
      </p:sp>
      <p:sp>
        <p:nvSpPr>
          <p:cNvPr id="3" name="コンテンツ プレースホルダー 2"/>
          <p:cNvSpPr>
            <a:spLocks noGrp="1"/>
          </p:cNvSpPr>
          <p:nvPr>
            <p:ph idx="1"/>
          </p:nvPr>
        </p:nvSpPr>
        <p:spPr>
          <a:xfrm>
            <a:off x="3769112" y="1338147"/>
            <a:ext cx="4259766" cy="5084955"/>
          </a:xfrm>
        </p:spPr>
        <p:txBody>
          <a:bodyPr>
            <a:noAutofit/>
          </a:bodyPr>
          <a:lstStyle/>
          <a:p>
            <a:pPr marL="0" indent="0">
              <a:buNone/>
            </a:pPr>
            <a:r>
              <a:rPr kumimoji="1" lang="ja-JP" altLang="en-US" sz="2400" dirty="0" smtClean="0"/>
              <a:t>何ができる</a:t>
            </a:r>
            <a:r>
              <a:rPr lang="ja-JP" altLang="en-US" sz="2400" dirty="0" smtClean="0"/>
              <a:t>？</a:t>
            </a:r>
            <a:endParaRPr lang="en-US" altLang="ja-JP" sz="2400" dirty="0" smtClean="0"/>
          </a:p>
          <a:p>
            <a:pPr marL="0" indent="0">
              <a:buNone/>
            </a:pPr>
            <a:r>
              <a:rPr kumimoji="1" lang="ja-JP" altLang="en-US" sz="2400" dirty="0" smtClean="0"/>
              <a:t>写真撮って！</a:t>
            </a:r>
            <a:endParaRPr kumimoji="1" lang="en-US" altLang="ja-JP" sz="2400" dirty="0" smtClean="0"/>
          </a:p>
          <a:p>
            <a:pPr marL="0" indent="0">
              <a:buNone/>
            </a:pPr>
            <a:r>
              <a:rPr kumimoji="1" lang="ja-JP" altLang="en-US" sz="2400" smtClean="0"/>
              <a:t>天気</a:t>
            </a:r>
            <a:r>
              <a:rPr kumimoji="1" lang="ja-JP" altLang="en-US" sz="2400" dirty="0" smtClean="0"/>
              <a:t>教えて！</a:t>
            </a:r>
            <a:endParaRPr kumimoji="1" lang="en-US" altLang="ja-JP" sz="2400" dirty="0" smtClean="0"/>
          </a:p>
          <a:p>
            <a:pPr marL="0" indent="0">
              <a:buNone/>
            </a:pPr>
            <a:r>
              <a:rPr lang="ja-JP" altLang="en-US" sz="2400" dirty="0" smtClean="0"/>
              <a:t>ニュース教えて！</a:t>
            </a:r>
            <a:endParaRPr lang="en-US" altLang="ja-JP" sz="2400" dirty="0" smtClean="0"/>
          </a:p>
          <a:p>
            <a:pPr marL="0" indent="0">
              <a:buNone/>
            </a:pPr>
            <a:r>
              <a:rPr kumimoji="1" lang="ja-JP" altLang="en-US" sz="2400" dirty="0"/>
              <a:t>話題</a:t>
            </a:r>
            <a:r>
              <a:rPr kumimoji="1" lang="ja-JP" altLang="en-US" sz="2400" dirty="0" smtClean="0"/>
              <a:t>になってること教えて！</a:t>
            </a:r>
            <a:endParaRPr kumimoji="1" lang="en-US" altLang="ja-JP" sz="2400" dirty="0" smtClean="0"/>
          </a:p>
          <a:p>
            <a:pPr marL="0" indent="0">
              <a:buNone/>
            </a:pPr>
            <a:r>
              <a:rPr lang="ja-JP" altLang="en-US" sz="2400" dirty="0"/>
              <a:t>今日</a:t>
            </a:r>
            <a:r>
              <a:rPr lang="ja-JP" altLang="en-US" sz="2400" dirty="0" smtClean="0"/>
              <a:t>は</a:t>
            </a:r>
            <a:r>
              <a:rPr lang="ja-JP" altLang="en-US" sz="2400" dirty="0"/>
              <a:t>何</a:t>
            </a:r>
            <a:r>
              <a:rPr lang="ja-JP" altLang="en-US" sz="2400" dirty="0" smtClean="0"/>
              <a:t>の日？</a:t>
            </a:r>
            <a:endParaRPr lang="en-US" altLang="ja-JP" sz="2400" dirty="0" smtClean="0"/>
          </a:p>
          <a:p>
            <a:pPr marL="0" indent="0">
              <a:buNone/>
            </a:pPr>
            <a:r>
              <a:rPr kumimoji="1" lang="ja-JP" altLang="en-US" sz="2400" dirty="0"/>
              <a:t>君</a:t>
            </a:r>
            <a:r>
              <a:rPr kumimoji="1" lang="ja-JP" altLang="en-US" sz="2400" dirty="0" smtClean="0"/>
              <a:t>のこと教えて！</a:t>
            </a:r>
            <a:endParaRPr kumimoji="1" lang="ja-JP" altLang="en-US" sz="2400" dirty="0"/>
          </a:p>
        </p:txBody>
      </p:sp>
      <p:sp>
        <p:nvSpPr>
          <p:cNvPr id="4" name="コンテンツ プレースホルダー 2"/>
          <p:cNvSpPr txBox="1">
            <a:spLocks/>
          </p:cNvSpPr>
          <p:nvPr/>
        </p:nvSpPr>
        <p:spPr>
          <a:xfrm>
            <a:off x="8240751" y="1338147"/>
            <a:ext cx="3735659" cy="5084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Font typeface="Arial"/>
              <a:buNone/>
            </a:pPr>
            <a:r>
              <a:rPr lang="ja-JP" altLang="en-US" sz="2400" dirty="0" smtClean="0"/>
              <a:t>座って！</a:t>
            </a:r>
            <a:endParaRPr lang="en-US" altLang="ja-JP" sz="2400" dirty="0" smtClean="0"/>
          </a:p>
          <a:p>
            <a:pPr marL="0" indent="0">
              <a:buFont typeface="Arial"/>
              <a:buNone/>
            </a:pPr>
            <a:r>
              <a:rPr lang="ja-JP" altLang="en-US" sz="2400" dirty="0" smtClean="0"/>
              <a:t>立ち上がって！</a:t>
            </a:r>
            <a:endParaRPr lang="en-US" altLang="ja-JP" sz="2400" dirty="0" smtClean="0"/>
          </a:p>
          <a:p>
            <a:pPr marL="0" indent="0">
              <a:buFont typeface="Arial"/>
              <a:buNone/>
            </a:pPr>
            <a:r>
              <a:rPr lang="ja-JP" altLang="en-US" sz="2400" dirty="0" smtClean="0"/>
              <a:t>こっちに来て！</a:t>
            </a:r>
            <a:endParaRPr lang="en-US" altLang="ja-JP" sz="2400" dirty="0" smtClean="0"/>
          </a:p>
          <a:p>
            <a:pPr marL="0" indent="0">
              <a:buFont typeface="Arial"/>
              <a:buNone/>
            </a:pPr>
            <a:r>
              <a:rPr lang="ja-JP" altLang="en-US" sz="2400" dirty="0"/>
              <a:t>ダンス</a:t>
            </a:r>
            <a:r>
              <a:rPr lang="ja-JP" altLang="en-US" sz="2400" dirty="0" smtClean="0"/>
              <a:t>して！</a:t>
            </a:r>
            <a:endParaRPr lang="en-US" altLang="ja-JP" sz="2400" dirty="0" smtClean="0"/>
          </a:p>
          <a:p>
            <a:pPr marL="0" indent="0">
              <a:buFont typeface="Arial"/>
              <a:buNone/>
            </a:pPr>
            <a:r>
              <a:rPr lang="ja-JP" altLang="en-US" sz="2400" dirty="0"/>
              <a:t>歌</a:t>
            </a:r>
            <a:r>
              <a:rPr lang="ja-JP" altLang="en-US" sz="2400" dirty="0" smtClean="0"/>
              <a:t>を歌って！</a:t>
            </a:r>
            <a:endParaRPr lang="en-US" altLang="ja-JP" sz="2400" dirty="0" smtClean="0"/>
          </a:p>
          <a:p>
            <a:pPr marL="0" indent="0">
              <a:buFont typeface="Arial"/>
              <a:buNone/>
            </a:pPr>
            <a:r>
              <a:rPr lang="ja-JP" altLang="en-US" sz="2400" dirty="0" smtClean="0"/>
              <a:t>腕立て伏せして！</a:t>
            </a:r>
            <a:endParaRPr lang="en-US" altLang="ja-JP" sz="2400" dirty="0" smtClean="0"/>
          </a:p>
          <a:p>
            <a:pPr marL="0" indent="0">
              <a:buFont typeface="Arial"/>
              <a:buNone/>
            </a:pPr>
            <a:r>
              <a:rPr lang="ja-JP" altLang="en-US" sz="2400" dirty="0"/>
              <a:t>腹筋</a:t>
            </a:r>
            <a:r>
              <a:rPr lang="ja-JP" altLang="en-US" sz="2400" dirty="0" smtClean="0"/>
              <a:t>して！</a:t>
            </a:r>
            <a:endParaRPr lang="en-US" altLang="ja-JP" sz="2400" dirty="0" smtClean="0"/>
          </a:p>
          <a:p>
            <a:pPr marL="0" indent="0">
              <a:buFont typeface="Arial"/>
              <a:buNone/>
            </a:pPr>
            <a:r>
              <a:rPr lang="ja-JP" altLang="en-US" sz="2400" dirty="0"/>
              <a:t>逆立</a:t>
            </a:r>
            <a:r>
              <a:rPr lang="ja-JP" altLang="en-US" sz="2400" dirty="0" smtClean="0"/>
              <a:t>ちして！</a:t>
            </a:r>
            <a:endParaRPr lang="en-US" altLang="ja-JP" sz="2400" dirty="0" smtClean="0"/>
          </a:p>
          <a:p>
            <a:pPr marL="0" indent="0">
              <a:buFont typeface="Arial"/>
              <a:buNone/>
            </a:pPr>
            <a:r>
              <a:rPr lang="ja-JP" altLang="en-US" sz="2400" dirty="0" smtClean="0"/>
              <a:t>早口言葉言って！</a:t>
            </a:r>
            <a:endParaRPr lang="en-US" altLang="ja-JP" sz="2400" dirty="0" smtClean="0"/>
          </a:p>
        </p:txBody>
      </p:sp>
      <p:sp>
        <p:nvSpPr>
          <p:cNvPr id="5" name="コンテンツ プレースホルダー 2"/>
          <p:cNvSpPr txBox="1">
            <a:spLocks/>
          </p:cNvSpPr>
          <p:nvPr/>
        </p:nvSpPr>
        <p:spPr>
          <a:xfrm>
            <a:off x="1112336" y="1338147"/>
            <a:ext cx="3295184" cy="508495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Font typeface="Arial"/>
              <a:buNone/>
            </a:pPr>
            <a:r>
              <a:rPr lang="ja-JP" altLang="en-US" sz="2400" dirty="0" smtClean="0"/>
              <a:t>おはよう</a:t>
            </a:r>
            <a:endParaRPr lang="en-US" altLang="ja-JP" sz="2400" dirty="0" smtClean="0"/>
          </a:p>
          <a:p>
            <a:pPr marL="0" indent="0">
              <a:buFont typeface="Arial"/>
              <a:buNone/>
            </a:pPr>
            <a:r>
              <a:rPr lang="ja-JP" altLang="en-US" sz="2400" dirty="0" smtClean="0"/>
              <a:t>こんにちは</a:t>
            </a:r>
            <a:endParaRPr lang="en-US" altLang="ja-JP" sz="2400" dirty="0" smtClean="0"/>
          </a:p>
          <a:p>
            <a:pPr marL="0" indent="0">
              <a:buFont typeface="Arial"/>
              <a:buNone/>
            </a:pPr>
            <a:r>
              <a:rPr lang="ja-JP" altLang="en-US" sz="2400" dirty="0" smtClean="0"/>
              <a:t>ただいま</a:t>
            </a:r>
            <a:endParaRPr lang="en-US" altLang="ja-JP" sz="2400" dirty="0" smtClean="0"/>
          </a:p>
          <a:p>
            <a:pPr marL="0" indent="0">
              <a:buFont typeface="Arial"/>
              <a:buNone/>
            </a:pPr>
            <a:r>
              <a:rPr lang="ja-JP" altLang="en-US" sz="2400" dirty="0" smtClean="0"/>
              <a:t>おやすみ</a:t>
            </a:r>
            <a:endParaRPr lang="en-US" altLang="ja-JP" sz="2400" dirty="0" smtClean="0"/>
          </a:p>
        </p:txBody>
      </p:sp>
    </p:spTree>
    <p:extLst>
      <p:ext uri="{BB962C8B-B14F-4D97-AF65-F5344CB8AC3E}">
        <p14:creationId xmlns:p14="http://schemas.microsoft.com/office/powerpoint/2010/main" val="118697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アルゴリズム</a:t>
            </a:r>
            <a:r>
              <a:rPr kumimoji="1" lang="en-US" altLang="ja-JP" dirty="0" smtClean="0"/>
              <a:t>	</a:t>
            </a:r>
            <a:endParaRPr kumimoji="1" lang="ja-JP" altLang="en-US" dirty="0"/>
          </a:p>
        </p:txBody>
      </p:sp>
      <p:sp>
        <p:nvSpPr>
          <p:cNvPr id="3" name="コンテンツ プレースホルダー 2"/>
          <p:cNvSpPr>
            <a:spLocks noGrp="1"/>
          </p:cNvSpPr>
          <p:nvPr>
            <p:ph idx="1"/>
          </p:nvPr>
        </p:nvSpPr>
        <p:spPr/>
        <p:txBody>
          <a:bodyPr anchor="t">
            <a:normAutofit/>
          </a:bodyPr>
          <a:lstStyle/>
          <a:p>
            <a:pPr marL="0" indent="0">
              <a:buNone/>
            </a:pPr>
            <a:r>
              <a:rPr kumimoji="1" lang="ja-JP" altLang="en-US" sz="2800" dirty="0" smtClean="0"/>
              <a:t>コンピュータに何か処理を行わせるには、コンピュータに対して（</a:t>
            </a:r>
            <a:r>
              <a:rPr kumimoji="1" lang="ja-JP" altLang="en-US" sz="2800" dirty="0" smtClean="0">
                <a:solidFill>
                  <a:srgbClr val="FF0000"/>
                </a:solidFill>
              </a:rPr>
              <a:t>処理手順</a:t>
            </a:r>
            <a:r>
              <a:rPr kumimoji="1" lang="ja-JP" altLang="en-US" sz="2800" dirty="0" smtClean="0"/>
              <a:t>）を指示して</a:t>
            </a:r>
            <a:r>
              <a:rPr lang="ja-JP" altLang="en-US" sz="2800" dirty="0"/>
              <a:t>おく必要が</a:t>
            </a:r>
            <a:r>
              <a:rPr lang="ja-JP" altLang="en-US" sz="2800" dirty="0" smtClean="0"/>
              <a:t>ある。この処理手順のことを（</a:t>
            </a:r>
            <a:r>
              <a:rPr lang="ja-JP" altLang="en-US" sz="2800" dirty="0" smtClean="0">
                <a:solidFill>
                  <a:srgbClr val="FF0000"/>
                </a:solidFill>
              </a:rPr>
              <a:t>アルゴリズム</a:t>
            </a:r>
            <a:r>
              <a:rPr lang="ja-JP" altLang="en-US" sz="2800" dirty="0" smtClean="0"/>
              <a:t>）という。</a:t>
            </a:r>
            <a:endParaRPr lang="en-US" altLang="ja-JP" sz="2800" dirty="0" smtClean="0"/>
          </a:p>
          <a:p>
            <a:pPr marL="0" indent="0">
              <a:buNone/>
            </a:pPr>
            <a:r>
              <a:rPr kumimoji="1" lang="ja-JP" altLang="en-US" sz="2800" dirty="0"/>
              <a:t>コンピュータ</a:t>
            </a:r>
            <a:r>
              <a:rPr kumimoji="1" lang="ja-JP" altLang="en-US" sz="2800" dirty="0" smtClean="0"/>
              <a:t>に実際に処理手順を与えるときには、アルゴリズムを（</a:t>
            </a:r>
            <a:r>
              <a:rPr kumimoji="1" lang="ja-JP" altLang="en-US" sz="2800" dirty="0" smtClean="0">
                <a:solidFill>
                  <a:srgbClr val="FF0000"/>
                </a:solidFill>
              </a:rPr>
              <a:t>プログラミング言語</a:t>
            </a:r>
            <a:r>
              <a:rPr kumimoji="1" lang="ja-JP" altLang="en-US" sz="2800" dirty="0" smtClean="0"/>
              <a:t>）で表した（</a:t>
            </a:r>
            <a:r>
              <a:rPr kumimoji="1" lang="ja-JP" altLang="en-US" sz="2800" dirty="0" smtClean="0">
                <a:solidFill>
                  <a:srgbClr val="FF0000"/>
                </a:solidFill>
              </a:rPr>
              <a:t>プログラム</a:t>
            </a:r>
            <a:r>
              <a:rPr kumimoji="1" lang="ja-JP" altLang="en-US" sz="2800" dirty="0" smtClean="0"/>
              <a:t>）を用いる。</a:t>
            </a:r>
            <a:endParaRPr kumimoji="1" lang="ja-JP" altLang="en-US" sz="2800" dirty="0"/>
          </a:p>
        </p:txBody>
      </p:sp>
    </p:spTree>
    <p:extLst>
      <p:ext uri="{BB962C8B-B14F-4D97-AF65-F5344CB8AC3E}">
        <p14:creationId xmlns:p14="http://schemas.microsoft.com/office/powerpoint/2010/main" val="1572111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85000" lnSpcReduction="20000"/>
          </a:bodyPr>
          <a:lstStyle/>
          <a:p>
            <a:pPr marL="0" indent="0">
              <a:buNone/>
            </a:pPr>
            <a:r>
              <a:rPr lang="en-US" altLang="ja-JP" sz="4400" dirty="0" smtClean="0"/>
              <a:t>①</a:t>
            </a:r>
            <a:r>
              <a:rPr lang="en-US" altLang="ja-JP" sz="4400" dirty="0"/>
              <a:t>[#1</a:t>
            </a:r>
            <a:r>
              <a:rPr lang="ja-JP" altLang="en-US" sz="4400" dirty="0"/>
              <a:t>～</a:t>
            </a:r>
            <a:r>
              <a:rPr lang="en-US" altLang="ja-JP" sz="4400" dirty="0"/>
              <a:t>#10] </a:t>
            </a:r>
            <a:r>
              <a:rPr lang="en-US" altLang="ja-JP" sz="4400" dirty="0" smtClean="0"/>
              <a:t>						192.168.21.162:18001</a:t>
            </a:r>
            <a:r>
              <a:rPr lang="ja-JP" altLang="en-US" sz="4400" dirty="0"/>
              <a:t>　　          </a:t>
            </a:r>
            <a:endParaRPr lang="en-US" altLang="ja-JP" sz="4400" dirty="0" smtClean="0"/>
          </a:p>
          <a:p>
            <a:pPr marL="0" indent="0">
              <a:buNone/>
            </a:pPr>
            <a:r>
              <a:rPr lang="ja-JP" altLang="en-US" sz="4400" dirty="0" smtClean="0"/>
              <a:t>②</a:t>
            </a:r>
            <a:r>
              <a:rPr lang="en-US" altLang="ja-JP" sz="4400" dirty="0"/>
              <a:t>[#11</a:t>
            </a:r>
            <a:r>
              <a:rPr lang="ja-JP" altLang="en-US" sz="4400" dirty="0"/>
              <a:t>～</a:t>
            </a:r>
            <a:r>
              <a:rPr lang="en-US" altLang="ja-JP" sz="4400" dirty="0"/>
              <a:t>#15, #21</a:t>
            </a:r>
            <a:r>
              <a:rPr lang="ja-JP" altLang="en-US" sz="4400" dirty="0"/>
              <a:t>～</a:t>
            </a:r>
            <a:r>
              <a:rPr lang="en-US" altLang="ja-JP" sz="4400" dirty="0"/>
              <a:t>#25] </a:t>
            </a:r>
            <a:r>
              <a:rPr lang="en-US" altLang="ja-JP" sz="4400" dirty="0" smtClean="0"/>
              <a:t>	192.168.17.27:18001</a:t>
            </a:r>
            <a:endParaRPr lang="en-US" altLang="ja-JP" sz="4400" dirty="0"/>
          </a:p>
          <a:p>
            <a:pPr marL="0" indent="0">
              <a:buNone/>
            </a:pPr>
            <a:r>
              <a:rPr lang="en-US" altLang="ja-JP" sz="4400" dirty="0"/>
              <a:t>③[#16</a:t>
            </a:r>
            <a:r>
              <a:rPr lang="ja-JP" altLang="en-US" sz="4400" dirty="0"/>
              <a:t>～</a:t>
            </a:r>
            <a:r>
              <a:rPr lang="en-US" altLang="ja-JP" sz="4400" dirty="0"/>
              <a:t>#20, #26</a:t>
            </a:r>
            <a:r>
              <a:rPr lang="ja-JP" altLang="en-US" sz="4400" dirty="0"/>
              <a:t>～</a:t>
            </a:r>
            <a:r>
              <a:rPr lang="en-US" altLang="ja-JP" sz="4400" dirty="0"/>
              <a:t>#30] </a:t>
            </a:r>
            <a:r>
              <a:rPr lang="en-US" altLang="ja-JP" sz="4400" dirty="0" smtClean="0"/>
              <a:t>	192.168.17.26:18001</a:t>
            </a:r>
            <a:r>
              <a:rPr lang="ja-JP" altLang="en-US" sz="4400" dirty="0"/>
              <a:t>　　 </a:t>
            </a:r>
            <a:endParaRPr lang="en-US" altLang="ja-JP" sz="4400" dirty="0" smtClean="0"/>
          </a:p>
          <a:p>
            <a:pPr marL="0" indent="0">
              <a:buNone/>
            </a:pPr>
            <a:r>
              <a:rPr lang="ja-JP" altLang="en-US" sz="4400" dirty="0" smtClean="0"/>
              <a:t>④</a:t>
            </a:r>
            <a:r>
              <a:rPr lang="en-US" altLang="ja-JP" sz="4400" dirty="0"/>
              <a:t>[#31</a:t>
            </a:r>
            <a:r>
              <a:rPr lang="ja-JP" altLang="en-US" sz="4400" dirty="0"/>
              <a:t>～</a:t>
            </a:r>
            <a:r>
              <a:rPr lang="en-US" altLang="ja-JP" sz="4400" dirty="0"/>
              <a:t>#40] </a:t>
            </a:r>
            <a:r>
              <a:rPr lang="en-US" altLang="ja-JP" sz="4400" dirty="0" smtClean="0"/>
              <a:t>					192.168.17.24:18001</a:t>
            </a:r>
            <a:endParaRPr lang="en-US" altLang="ja-JP" sz="4400" dirty="0"/>
          </a:p>
          <a:p>
            <a:pPr marL="0" indent="0">
              <a:buNone/>
            </a:pPr>
            <a:endParaRPr kumimoji="1" lang="en-US" altLang="ja-JP" sz="4400" dirty="0"/>
          </a:p>
          <a:p>
            <a:pPr marL="0" indent="0">
              <a:buNone/>
            </a:pPr>
            <a:r>
              <a:rPr lang="en-US" altLang="ja-JP" sz="4400" dirty="0" smtClean="0">
                <a:solidFill>
                  <a:srgbClr val="FF0000"/>
                </a:solidFill>
              </a:rPr>
              <a:t>※</a:t>
            </a:r>
            <a:r>
              <a:rPr lang="ja-JP" altLang="en-US" sz="4400" dirty="0" smtClean="0">
                <a:solidFill>
                  <a:srgbClr val="FF0000"/>
                </a:solidFill>
              </a:rPr>
              <a:t>電池を消費してしまうので、歌、ダンスは禁止</a:t>
            </a:r>
            <a:endParaRPr kumimoji="1" lang="ja-JP" altLang="en-US" sz="4400" dirty="0">
              <a:solidFill>
                <a:srgbClr val="FF0000"/>
              </a:solidFill>
            </a:endParaRPr>
          </a:p>
        </p:txBody>
      </p:sp>
      <p:sp>
        <p:nvSpPr>
          <p:cNvPr id="4" name="テキスト ボックス 3"/>
          <p:cNvSpPr txBox="1"/>
          <p:nvPr/>
        </p:nvSpPr>
        <p:spPr>
          <a:xfrm>
            <a:off x="685801" y="1030759"/>
            <a:ext cx="10419346" cy="646331"/>
          </a:xfrm>
          <a:prstGeom prst="rect">
            <a:avLst/>
          </a:prstGeom>
          <a:noFill/>
        </p:spPr>
        <p:txBody>
          <a:bodyPr wrap="square" rtlCol="0">
            <a:spAutoFit/>
          </a:bodyPr>
          <a:lstStyle/>
          <a:p>
            <a:r>
              <a:rPr kumimoji="1" lang="ja-JP" altLang="en-US" sz="3600" spc="600" dirty="0" smtClean="0"/>
              <a:t>準備：</a:t>
            </a:r>
            <a:r>
              <a:rPr kumimoji="1" lang="en-US" altLang="ja-JP" sz="3600" spc="600" dirty="0" err="1" smtClean="0"/>
              <a:t>RoBoHoN</a:t>
            </a:r>
            <a:r>
              <a:rPr kumimoji="1" lang="ja-JP" altLang="en-US" sz="3600" spc="600" dirty="0" smtClean="0"/>
              <a:t>と</a:t>
            </a:r>
            <a:r>
              <a:rPr kumimoji="1" lang="en-US" altLang="ja-JP" sz="3600" spc="600" dirty="0" smtClean="0"/>
              <a:t>iPad</a:t>
            </a:r>
            <a:r>
              <a:rPr kumimoji="1" lang="ja-JP" altLang="en-US" sz="3600" spc="600" dirty="0" smtClean="0"/>
              <a:t>をロブリックでつなぐ</a:t>
            </a:r>
            <a:endParaRPr kumimoji="1" lang="ja-JP" altLang="en-US" sz="3600" spc="600" dirty="0"/>
          </a:p>
        </p:txBody>
      </p:sp>
    </p:spTree>
    <p:extLst>
      <p:ext uri="{BB962C8B-B14F-4D97-AF65-F5344CB8AC3E}">
        <p14:creationId xmlns:p14="http://schemas.microsoft.com/office/powerpoint/2010/main" val="1795284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084394" y="1964267"/>
            <a:ext cx="8075731" cy="2421464"/>
          </a:xfrm>
        </p:spPr>
        <p:txBody>
          <a:bodyPr>
            <a:normAutofit/>
          </a:bodyPr>
          <a:lstStyle/>
          <a:p>
            <a:r>
              <a:rPr lang="ja-JP" altLang="en-US" dirty="0"/>
              <a:t> </a:t>
            </a:r>
            <a:r>
              <a:rPr lang="ja-JP" altLang="en-US" sz="6600" dirty="0" smtClean="0"/>
              <a:t>プログラミング実習</a:t>
            </a:r>
            <a:endParaRPr kumimoji="1" lang="ja-JP" altLang="en-US" sz="6600" dirty="0"/>
          </a:p>
        </p:txBody>
      </p:sp>
      <p:sp>
        <p:nvSpPr>
          <p:cNvPr id="5" name="サブタイトル 4"/>
          <p:cNvSpPr>
            <a:spLocks noGrp="1"/>
          </p:cNvSpPr>
          <p:nvPr>
            <p:ph type="subTitle" idx="1"/>
          </p:nvPr>
        </p:nvSpPr>
        <p:spPr>
          <a:xfrm>
            <a:off x="3804744" y="4622215"/>
            <a:ext cx="7197726" cy="1405467"/>
          </a:xfrm>
        </p:spPr>
        <p:txBody>
          <a:bodyPr>
            <a:normAutofit/>
          </a:bodyPr>
          <a:lstStyle/>
          <a:p>
            <a:r>
              <a:rPr lang="ja-JP" altLang="en-US" sz="2400" dirty="0"/>
              <a:t>「</a:t>
            </a:r>
            <a:r>
              <a:rPr lang="en-US" altLang="ja-JP" sz="2400" dirty="0" err="1"/>
              <a:t>RoBoHoN</a:t>
            </a:r>
            <a:r>
              <a:rPr lang="ja-JP" altLang="en-US" sz="2400" dirty="0" smtClean="0"/>
              <a:t>プログラミング教材」サイトにアクセス！</a:t>
            </a:r>
            <a:endParaRPr kumimoji="1" lang="ja-JP" altLang="en-US" sz="2400" dirty="0"/>
          </a:p>
        </p:txBody>
      </p:sp>
    </p:spTree>
    <p:extLst>
      <p:ext uri="{BB962C8B-B14F-4D97-AF65-F5344CB8AC3E}">
        <p14:creationId xmlns:p14="http://schemas.microsoft.com/office/powerpoint/2010/main" val="413450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1"/>
          <p:cNvPicPr>
            <a:picLocks noChangeAspect="1" noChangeArrowheads="1"/>
          </p:cNvPicPr>
          <p:nvPr/>
        </p:nvPicPr>
        <p:blipFill>
          <a:blip r:embed="rId3">
            <a:extLst>
              <a:ext uri="{28A0092B-C50C-407E-A947-70E740481C1C}">
                <a14:useLocalDpi xmlns:a14="http://schemas.microsoft.com/office/drawing/2010/main" val="0"/>
              </a:ext>
            </a:extLst>
          </a:blip>
          <a:srcRect l="17918" t="9779" r="27487" b="67740"/>
          <a:stretch>
            <a:fillRect/>
          </a:stretch>
        </p:blipFill>
        <p:spPr bwMode="auto">
          <a:xfrm>
            <a:off x="322005" y="1866122"/>
            <a:ext cx="11576808" cy="21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51794" y="378372"/>
            <a:ext cx="10484069" cy="1200329"/>
          </a:xfrm>
          <a:prstGeom prst="rect">
            <a:avLst/>
          </a:prstGeom>
          <a:noFill/>
        </p:spPr>
        <p:txBody>
          <a:bodyPr wrap="square" rtlCol="0">
            <a:spAutoFit/>
          </a:bodyPr>
          <a:lstStyle/>
          <a:p>
            <a:r>
              <a:rPr lang="ja-JP" altLang="ja-JP" sz="3600" b="1" u="sng" dirty="0"/>
              <a:t>実習➁ </a:t>
            </a:r>
            <a:r>
              <a:rPr lang="en-US" altLang="ja-JP" sz="3600" dirty="0"/>
              <a:t>: iPad</a:t>
            </a:r>
            <a:r>
              <a:rPr lang="ja-JP" altLang="ja-JP" sz="3600" dirty="0"/>
              <a:t>の</a:t>
            </a:r>
            <a:r>
              <a:rPr lang="en-US" altLang="ja-JP" sz="3600" dirty="0"/>
              <a:t>Safari</a:t>
            </a:r>
            <a:r>
              <a:rPr lang="ja-JP" altLang="ja-JP" sz="3600" dirty="0"/>
              <a:t>からロブリックに繋ぎ</a:t>
            </a:r>
            <a:r>
              <a:rPr lang="ja-JP" altLang="ja-JP" sz="3600" dirty="0" smtClean="0"/>
              <a:t>、</a:t>
            </a:r>
            <a:endParaRPr lang="en-US" altLang="ja-JP" sz="3600" dirty="0" smtClean="0"/>
          </a:p>
          <a:p>
            <a:r>
              <a:rPr lang="en-US" altLang="ja-JP" sz="3600" dirty="0" smtClean="0"/>
              <a:t>Step1</a:t>
            </a:r>
            <a:r>
              <a:rPr lang="en-US" altLang="ja-JP" sz="3600" dirty="0"/>
              <a:t>:</a:t>
            </a:r>
            <a:r>
              <a:rPr lang="ja-JP" altLang="ja-JP" sz="3600" dirty="0"/>
              <a:t>計算・変数「</a:t>
            </a:r>
            <a:r>
              <a:rPr lang="en-US" altLang="ja-JP" sz="3600" dirty="0"/>
              <a:t>Exercise1-1:</a:t>
            </a:r>
            <a:r>
              <a:rPr lang="ja-JP" altLang="ja-JP" sz="3600" dirty="0"/>
              <a:t>計算」をやってみよう！</a:t>
            </a:r>
            <a:endParaRPr kumimoji="1" lang="ja-JP" altLang="en-US" sz="3600" dirty="0"/>
          </a:p>
        </p:txBody>
      </p:sp>
    </p:spTree>
    <p:extLst>
      <p:ext uri="{BB962C8B-B14F-4D97-AF65-F5344CB8AC3E}">
        <p14:creationId xmlns:p14="http://schemas.microsoft.com/office/powerpoint/2010/main" val="2172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215152"/>
            <a:ext cx="10131425" cy="1650970"/>
          </a:xfrm>
        </p:spPr>
        <p:txBody>
          <a:bodyPr/>
          <a:lstStyle/>
          <a:p>
            <a:r>
              <a:rPr lang="ja-JP" altLang="ja-JP" b="1" u="sng" dirty="0"/>
              <a:t>実習③ </a:t>
            </a:r>
            <a:r>
              <a:rPr lang="en-US" altLang="ja-JP" dirty="0"/>
              <a:t>: </a:t>
            </a:r>
            <a:r>
              <a:rPr lang="en-US" altLang="ja-JP" dirty="0" smtClean="0"/>
              <a:t/>
            </a:r>
            <a:br>
              <a:rPr lang="en-US" altLang="ja-JP" dirty="0" smtClean="0"/>
            </a:br>
            <a:r>
              <a:rPr lang="ja-JP" altLang="ja-JP" dirty="0" smtClean="0"/>
              <a:t>「</a:t>
            </a:r>
            <a:r>
              <a:rPr lang="en-US" altLang="ja-JP" dirty="0"/>
              <a:t>Exercise1-3</a:t>
            </a:r>
            <a:r>
              <a:rPr lang="ja-JP" altLang="ja-JP" dirty="0"/>
              <a:t>：サイコロを振る」をやってみよう！</a:t>
            </a:r>
            <a:endParaRPr kumimoji="1" lang="ja-JP" altLang="en-US" dirty="0"/>
          </a:p>
        </p:txBody>
      </p:sp>
      <p:pic>
        <p:nvPicPr>
          <p:cNvPr id="5122" name="Picture 2" descr="1-3"/>
          <p:cNvPicPr>
            <a:picLocks noChangeAspect="1" noChangeArrowheads="1"/>
          </p:cNvPicPr>
          <p:nvPr/>
        </p:nvPicPr>
        <p:blipFill>
          <a:blip r:embed="rId3">
            <a:extLst>
              <a:ext uri="{28A0092B-C50C-407E-A947-70E740481C1C}">
                <a14:useLocalDpi xmlns:a14="http://schemas.microsoft.com/office/drawing/2010/main" val="0"/>
              </a:ext>
            </a:extLst>
          </a:blip>
          <a:srcRect l="17371" t="10927" r="32018" b="59578"/>
          <a:stretch>
            <a:fillRect/>
          </a:stretch>
        </p:blipFill>
        <p:spPr bwMode="auto">
          <a:xfrm>
            <a:off x="685801" y="2183363"/>
            <a:ext cx="10653810" cy="285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80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215151"/>
            <a:ext cx="11154102" cy="2291566"/>
          </a:xfrm>
        </p:spPr>
        <p:txBody>
          <a:bodyPr>
            <a:normAutofit/>
          </a:bodyPr>
          <a:lstStyle/>
          <a:p>
            <a:r>
              <a:rPr lang="ja-JP" altLang="ja-JP" dirty="0"/>
              <a:t>□</a:t>
            </a:r>
            <a:r>
              <a:rPr lang="ja-JP" altLang="ja-JP" b="1" u="sng" dirty="0"/>
              <a:t>演習１</a:t>
            </a:r>
            <a:r>
              <a:rPr lang="en-US" altLang="ja-JP" dirty="0"/>
              <a:t>: </a:t>
            </a:r>
            <a:r>
              <a:rPr lang="en-US" altLang="ja-JP" dirty="0" smtClean="0"/>
              <a:t/>
            </a:r>
            <a:br>
              <a:rPr lang="en-US" altLang="ja-JP" dirty="0" smtClean="0"/>
            </a:br>
            <a:r>
              <a:rPr lang="ja-JP" altLang="ja-JP" dirty="0" smtClean="0"/>
              <a:t>「</a:t>
            </a:r>
            <a:r>
              <a:rPr lang="en-US" altLang="ja-JP" dirty="0"/>
              <a:t>Exercise1-5</a:t>
            </a:r>
            <a:r>
              <a:rPr lang="ja-JP" altLang="ja-JP" dirty="0"/>
              <a:t>：年齢予想ゲーム</a:t>
            </a:r>
            <a:r>
              <a:rPr lang="ja-JP" altLang="ja-JP" dirty="0" smtClean="0"/>
              <a:t>」</a:t>
            </a:r>
            <a:r>
              <a:rPr lang="en-US" altLang="ja-JP" dirty="0" smtClean="0"/>
              <a:t/>
            </a:r>
            <a:br>
              <a:rPr lang="en-US" altLang="ja-JP" dirty="0" smtClean="0"/>
            </a:br>
            <a:r>
              <a:rPr lang="ja-JP" altLang="ja-JP" dirty="0" smtClean="0"/>
              <a:t>を</a:t>
            </a:r>
            <a:r>
              <a:rPr lang="en-US" altLang="ja-JP" dirty="0"/>
              <a:t>5</a:t>
            </a:r>
            <a:r>
              <a:rPr lang="ja-JP" altLang="ja-JP" dirty="0"/>
              <a:t>分以内にやってみよう！⇒ 時間内にできた人は加点</a:t>
            </a:r>
            <a:endParaRPr kumimoji="1" lang="ja-JP" altLang="en-US" dirty="0"/>
          </a:p>
        </p:txBody>
      </p:sp>
      <p:sp>
        <p:nvSpPr>
          <p:cNvPr id="4" name="正方形/長方形 3"/>
          <p:cNvSpPr/>
          <p:nvPr/>
        </p:nvSpPr>
        <p:spPr>
          <a:xfrm>
            <a:off x="1367161" y="2687415"/>
            <a:ext cx="9549656" cy="2308324"/>
          </a:xfrm>
          <a:prstGeom prst="rect">
            <a:avLst/>
          </a:prstGeom>
        </p:spPr>
        <p:txBody>
          <a:bodyPr wrap="square">
            <a:spAutoFit/>
          </a:bodyPr>
          <a:lstStyle/>
          <a:p>
            <a:r>
              <a:rPr lang="en-US" altLang="ja-JP" sz="3600" dirty="0" smtClean="0">
                <a:latin typeface="Helvetica Neue"/>
              </a:rPr>
              <a:t>now=2021</a:t>
            </a:r>
            <a:r>
              <a:rPr lang="en-US" altLang="ja-JP" sz="3600" dirty="0"/>
              <a:t/>
            </a:r>
            <a:br>
              <a:rPr lang="en-US" altLang="ja-JP" sz="3600" dirty="0"/>
            </a:br>
            <a:r>
              <a:rPr lang="en-US" altLang="ja-JP" sz="3600" dirty="0" err="1" smtClean="0">
                <a:latin typeface="Helvetica Neue"/>
              </a:rPr>
              <a:t>borth</a:t>
            </a:r>
            <a:r>
              <a:rPr lang="en-US" altLang="ja-JP" sz="3600" dirty="0" smtClean="0">
                <a:latin typeface="Helvetica Neue"/>
              </a:rPr>
              <a:t>=2003</a:t>
            </a:r>
          </a:p>
          <a:p>
            <a:r>
              <a:rPr lang="en-US" altLang="ja-JP" sz="3600" dirty="0"/>
              <a:t/>
            </a:r>
            <a:br>
              <a:rPr lang="en-US" altLang="ja-JP" sz="3600" dirty="0"/>
            </a:br>
            <a:r>
              <a:rPr lang="en-US" altLang="ja-JP" sz="3600" dirty="0">
                <a:latin typeface="Helvetica Neue"/>
              </a:rPr>
              <a:t>print("</a:t>
            </a:r>
            <a:r>
              <a:rPr lang="ja-JP" altLang="en-US" sz="3600" dirty="0">
                <a:solidFill>
                  <a:srgbClr val="FF0000"/>
                </a:solidFill>
                <a:latin typeface="Helvetica Neue"/>
              </a:rPr>
              <a:t>あなた</a:t>
            </a:r>
            <a:r>
              <a:rPr lang="ja-JP" altLang="en-US" sz="3600" dirty="0">
                <a:latin typeface="Helvetica Neue"/>
              </a:rPr>
              <a:t>の年齢は</a:t>
            </a:r>
            <a:r>
              <a:rPr lang="en-US" altLang="ja-JP" sz="3600" dirty="0" smtClean="0">
                <a:latin typeface="Helvetica Neue"/>
              </a:rPr>
              <a:t>",2021-2003,"</a:t>
            </a:r>
            <a:r>
              <a:rPr lang="ja-JP" altLang="en-US" sz="3600" dirty="0">
                <a:latin typeface="Helvetica Neue"/>
              </a:rPr>
              <a:t>歳です。</a:t>
            </a:r>
            <a:r>
              <a:rPr lang="en-US" altLang="ja-JP" sz="3600" dirty="0">
                <a:latin typeface="Helvetica Neue"/>
              </a:rPr>
              <a:t>")</a:t>
            </a:r>
            <a:endParaRPr lang="ja-JP" altLang="en-US" sz="3600" dirty="0"/>
          </a:p>
        </p:txBody>
      </p:sp>
    </p:spTree>
    <p:extLst>
      <p:ext uri="{BB962C8B-B14F-4D97-AF65-F5344CB8AC3E}">
        <p14:creationId xmlns:p14="http://schemas.microsoft.com/office/powerpoint/2010/main" val="22617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372980"/>
            <a:ext cx="10131425" cy="842209"/>
          </a:xfrm>
        </p:spPr>
        <p:txBody>
          <a:bodyPr/>
          <a:lstStyle/>
          <a:p>
            <a:r>
              <a:rPr kumimoji="1" lang="ja-JP" altLang="en-US" dirty="0" smtClean="0">
                <a:solidFill>
                  <a:srgbClr val="FFFF00"/>
                </a:solidFill>
              </a:rPr>
              <a:t>変数</a:t>
            </a:r>
            <a:r>
              <a:rPr kumimoji="1" lang="ja-JP" altLang="en-US" dirty="0" smtClean="0"/>
              <a:t>とは？</a:t>
            </a:r>
            <a:endParaRPr kumimoji="1" lang="ja-JP" altLang="en-US" dirty="0"/>
          </a:p>
        </p:txBody>
      </p:sp>
      <p:sp>
        <p:nvSpPr>
          <p:cNvPr id="4" name="テキスト ボックス 3"/>
          <p:cNvSpPr txBox="1"/>
          <p:nvPr/>
        </p:nvSpPr>
        <p:spPr>
          <a:xfrm>
            <a:off x="685801" y="1070810"/>
            <a:ext cx="7138685" cy="461665"/>
          </a:xfrm>
          <a:prstGeom prst="rect">
            <a:avLst/>
          </a:prstGeom>
          <a:noFill/>
        </p:spPr>
        <p:txBody>
          <a:bodyPr wrap="square" rtlCol="0">
            <a:spAutoFit/>
          </a:bodyPr>
          <a:lstStyle/>
          <a:p>
            <a:r>
              <a:rPr kumimoji="1" lang="ja-JP" altLang="en-US" sz="2400" dirty="0" smtClean="0"/>
              <a:t>計算結果を格納したり、よく使う値を格納する箱のこと。</a:t>
            </a:r>
            <a:endParaRPr kumimoji="1" lang="ja-JP" altLang="en-US" sz="2400" dirty="0"/>
          </a:p>
        </p:txBody>
      </p:sp>
      <p:sp>
        <p:nvSpPr>
          <p:cNvPr id="6" name="直方体 5"/>
          <p:cNvSpPr/>
          <p:nvPr/>
        </p:nvSpPr>
        <p:spPr>
          <a:xfrm>
            <a:off x="866274" y="2322095"/>
            <a:ext cx="2502568" cy="2502568"/>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方体 6"/>
          <p:cNvSpPr/>
          <p:nvPr/>
        </p:nvSpPr>
        <p:spPr>
          <a:xfrm>
            <a:off x="4283242" y="2322095"/>
            <a:ext cx="2502568" cy="2502568"/>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513221" y="2923674"/>
            <a:ext cx="577516" cy="10708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10" name="直線コネクタ 9"/>
          <p:cNvCxnSpPr>
            <a:stCxn id="6" idx="0"/>
            <a:endCxn id="6" idx="1"/>
          </p:cNvCxnSpPr>
          <p:nvPr/>
        </p:nvCxnSpPr>
        <p:spPr>
          <a:xfrm flipH="1">
            <a:off x="1804737" y="2322095"/>
            <a:ext cx="625642" cy="625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平行四辺形 17"/>
          <p:cNvSpPr/>
          <p:nvPr/>
        </p:nvSpPr>
        <p:spPr>
          <a:xfrm rot="18953716">
            <a:off x="3904453" y="1970123"/>
            <a:ext cx="1468278" cy="514223"/>
          </a:xfrm>
          <a:prstGeom prst="parallelogram">
            <a:avLst>
              <a:gd name="adj" fmla="val 11097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p:cNvSpPr/>
          <p:nvPr/>
        </p:nvSpPr>
        <p:spPr>
          <a:xfrm rot="8143764">
            <a:off x="5758402" y="1994057"/>
            <a:ext cx="1468278" cy="514223"/>
          </a:xfrm>
          <a:prstGeom prst="parallelogram">
            <a:avLst>
              <a:gd name="adj" fmla="val 11097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813042" y="3087426"/>
            <a:ext cx="647700" cy="6477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1050" b="1" dirty="0" smtClean="0"/>
              <a:t>計算結果</a:t>
            </a:r>
            <a:endParaRPr kumimoji="1" lang="ja-JP" altLang="en-US" sz="1050" b="1" dirty="0"/>
          </a:p>
        </p:txBody>
      </p:sp>
      <p:sp>
        <p:nvSpPr>
          <p:cNvPr id="21" name="円/楕円 20"/>
          <p:cNvSpPr/>
          <p:nvPr/>
        </p:nvSpPr>
        <p:spPr>
          <a:xfrm>
            <a:off x="1634691" y="3948625"/>
            <a:ext cx="914400" cy="6477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050" dirty="0" smtClean="0"/>
              <a:t>計算式</a:t>
            </a:r>
            <a:endParaRPr kumimoji="1" lang="ja-JP" altLang="en-US" sz="1050" dirty="0"/>
          </a:p>
        </p:txBody>
      </p:sp>
      <p:sp>
        <p:nvSpPr>
          <p:cNvPr id="22" name="円/楕円 21"/>
          <p:cNvSpPr/>
          <p:nvPr/>
        </p:nvSpPr>
        <p:spPr>
          <a:xfrm>
            <a:off x="986991" y="3518026"/>
            <a:ext cx="647700" cy="6477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100" b="1" dirty="0" smtClean="0"/>
              <a:t>テキスト</a:t>
            </a:r>
            <a:endParaRPr kumimoji="1" lang="ja-JP" altLang="en-US" sz="1100" b="1" dirty="0"/>
          </a:p>
        </p:txBody>
      </p:sp>
      <p:sp>
        <p:nvSpPr>
          <p:cNvPr id="23" name="円/楕円 22"/>
          <p:cNvSpPr/>
          <p:nvPr/>
        </p:nvSpPr>
        <p:spPr>
          <a:xfrm>
            <a:off x="4995499" y="1735153"/>
            <a:ext cx="1196957" cy="68056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200" dirty="0" smtClean="0"/>
              <a:t>計算結果</a:t>
            </a:r>
            <a:endParaRPr kumimoji="1" lang="ja-JP" altLang="en-US" sz="1200" dirty="0"/>
          </a:p>
        </p:txBody>
      </p:sp>
      <p:sp>
        <p:nvSpPr>
          <p:cNvPr id="24" name="テキスト ボックス 23"/>
          <p:cNvSpPr txBox="1"/>
          <p:nvPr/>
        </p:nvSpPr>
        <p:spPr>
          <a:xfrm>
            <a:off x="593388" y="5159349"/>
            <a:ext cx="3339099" cy="1569660"/>
          </a:xfrm>
          <a:prstGeom prst="rect">
            <a:avLst/>
          </a:prstGeom>
          <a:noFill/>
        </p:spPr>
        <p:txBody>
          <a:bodyPr wrap="square" rtlCol="0">
            <a:spAutoFit/>
          </a:bodyPr>
          <a:lstStyle/>
          <a:p>
            <a:r>
              <a:rPr kumimoji="1" lang="ja-JP" altLang="en-US" sz="2400" dirty="0"/>
              <a:t>よく</a:t>
            </a:r>
            <a:r>
              <a:rPr kumimoji="1" lang="ja-JP" altLang="en-US" sz="2400" dirty="0" smtClean="0"/>
              <a:t>使うテキストやよく実行する計算などを変数として格納しておく。</a:t>
            </a:r>
            <a:endParaRPr kumimoji="1" lang="en-US" altLang="ja-JP" sz="2400" dirty="0" smtClean="0"/>
          </a:p>
          <a:p>
            <a:r>
              <a:rPr kumimoji="1" lang="ja-JP" altLang="en-US" sz="2400" dirty="0" smtClean="0">
                <a:solidFill>
                  <a:srgbClr val="FFFF00"/>
                </a:solidFill>
              </a:rPr>
              <a:t>∵ 毎回は面倒なので</a:t>
            </a:r>
            <a:endParaRPr kumimoji="1" lang="ja-JP" altLang="en-US" sz="2400" dirty="0">
              <a:solidFill>
                <a:srgbClr val="FFFF00"/>
              </a:solidFill>
            </a:endParaRPr>
          </a:p>
        </p:txBody>
      </p:sp>
      <p:sp>
        <p:nvSpPr>
          <p:cNvPr id="25" name="テキスト ボックス 24"/>
          <p:cNvSpPr txBox="1"/>
          <p:nvPr/>
        </p:nvSpPr>
        <p:spPr>
          <a:xfrm>
            <a:off x="4117833" y="5159349"/>
            <a:ext cx="3339099" cy="1200329"/>
          </a:xfrm>
          <a:prstGeom prst="rect">
            <a:avLst/>
          </a:prstGeom>
          <a:noFill/>
        </p:spPr>
        <p:txBody>
          <a:bodyPr wrap="square" rtlCol="0">
            <a:spAutoFit/>
          </a:bodyPr>
          <a:lstStyle/>
          <a:p>
            <a:r>
              <a:rPr kumimoji="1" lang="ja-JP" altLang="en-US" sz="2400" dirty="0" smtClean="0"/>
              <a:t>そうすると、必要な時にその</a:t>
            </a:r>
            <a:r>
              <a:rPr kumimoji="1" lang="ja-JP" altLang="en-US" sz="2400" dirty="0" smtClean="0">
                <a:solidFill>
                  <a:schemeClr val="accent2">
                    <a:lumMod val="60000"/>
                    <a:lumOff val="40000"/>
                  </a:schemeClr>
                </a:solidFill>
              </a:rPr>
              <a:t>変数を呼び出して</a:t>
            </a:r>
            <a:r>
              <a:rPr kumimoji="1" lang="ja-JP" altLang="en-US" sz="2400" dirty="0" smtClean="0"/>
              <a:t>使うことが可能になる！</a:t>
            </a:r>
            <a:endParaRPr kumimoji="1" lang="ja-JP" altLang="en-US" sz="2400" dirty="0"/>
          </a:p>
        </p:txBody>
      </p:sp>
      <p:cxnSp>
        <p:nvCxnSpPr>
          <p:cNvPr id="27" name="直線コネクタ 26"/>
          <p:cNvCxnSpPr/>
          <p:nvPr/>
        </p:nvCxnSpPr>
        <p:spPr>
          <a:xfrm>
            <a:off x="7940233" y="555585"/>
            <a:ext cx="0" cy="5804093"/>
          </a:xfrm>
          <a:prstGeom prst="line">
            <a:avLst/>
          </a:prstGeom>
          <a:ln w="28575">
            <a:prstDash val="sysDash"/>
          </a:ln>
        </p:spPr>
        <p:style>
          <a:lnRef idx="1">
            <a:schemeClr val="accent3"/>
          </a:lnRef>
          <a:fillRef idx="0">
            <a:schemeClr val="accent3"/>
          </a:fillRef>
          <a:effectRef idx="0">
            <a:schemeClr val="accent3"/>
          </a:effectRef>
          <a:fontRef idx="minor">
            <a:schemeClr val="tx1"/>
          </a:fontRef>
        </p:style>
      </p:cxnSp>
      <p:sp>
        <p:nvSpPr>
          <p:cNvPr id="29" name="直方体 28"/>
          <p:cNvSpPr/>
          <p:nvPr/>
        </p:nvSpPr>
        <p:spPr>
          <a:xfrm>
            <a:off x="9874174" y="821045"/>
            <a:ext cx="1091696" cy="100699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9919998" y="1093447"/>
            <a:ext cx="647700" cy="6477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2800" b="1" dirty="0" smtClean="0"/>
              <a:t>3</a:t>
            </a:r>
            <a:endParaRPr kumimoji="1" lang="ja-JP" altLang="en-US" sz="2800" b="1" dirty="0"/>
          </a:p>
        </p:txBody>
      </p:sp>
      <p:sp>
        <p:nvSpPr>
          <p:cNvPr id="31" name="直方体 30"/>
          <p:cNvSpPr/>
          <p:nvPr/>
        </p:nvSpPr>
        <p:spPr>
          <a:xfrm>
            <a:off x="8548809" y="3338377"/>
            <a:ext cx="1091696" cy="100699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067555" y="419075"/>
            <a:ext cx="3339099" cy="3785652"/>
          </a:xfrm>
          <a:prstGeom prst="rect">
            <a:avLst/>
          </a:prstGeom>
          <a:noFill/>
        </p:spPr>
        <p:txBody>
          <a:bodyPr wrap="square" rtlCol="0">
            <a:spAutoFit/>
          </a:bodyPr>
          <a:lstStyle/>
          <a:p>
            <a:r>
              <a:rPr kumimoji="1" lang="ja-JP" altLang="en-US" sz="2400" dirty="0" smtClean="0">
                <a:solidFill>
                  <a:srgbClr val="00B050"/>
                </a:solidFill>
              </a:rPr>
              <a:t>例）</a:t>
            </a:r>
            <a:endParaRPr kumimoji="1" lang="en-US" altLang="ja-JP" sz="2400" dirty="0" smtClean="0">
              <a:solidFill>
                <a:srgbClr val="00B050"/>
              </a:solidFill>
            </a:endParaRPr>
          </a:p>
          <a:p>
            <a:endParaRPr kumimoji="1" lang="en-US" altLang="ja-JP" sz="2400" dirty="0">
              <a:solidFill>
                <a:srgbClr val="00B050"/>
              </a:solidFill>
            </a:endParaRPr>
          </a:p>
          <a:p>
            <a:r>
              <a:rPr kumimoji="1" lang="ja-JP" altLang="en-US" sz="2400" dirty="0" smtClean="0">
                <a:solidFill>
                  <a:srgbClr val="00B050"/>
                </a:solidFill>
              </a:rPr>
              <a:t>         </a:t>
            </a:r>
            <a:r>
              <a:rPr kumimoji="1" lang="ja-JP" altLang="en-US" sz="2400" dirty="0" smtClean="0"/>
              <a:t>変数</a:t>
            </a:r>
            <a:r>
              <a:rPr kumimoji="1" lang="en-US" altLang="ja-JP" sz="2400" dirty="0" smtClean="0"/>
              <a:t>a</a:t>
            </a:r>
          </a:p>
          <a:p>
            <a:endParaRPr kumimoji="1" lang="en-US" altLang="ja-JP" sz="2400" dirty="0">
              <a:solidFill>
                <a:srgbClr val="00B050"/>
              </a:solidFill>
            </a:endParaRPr>
          </a:p>
          <a:p>
            <a:r>
              <a:rPr kumimoji="1" lang="en-US" altLang="ja-JP" sz="2400" dirty="0" smtClean="0">
                <a:solidFill>
                  <a:srgbClr val="00B050"/>
                </a:solidFill>
              </a:rPr>
              <a:t>a</a:t>
            </a:r>
            <a:r>
              <a:rPr kumimoji="1" lang="ja-JP" altLang="en-US" sz="2400" dirty="0" smtClean="0">
                <a:solidFill>
                  <a:srgbClr val="00B050"/>
                </a:solidFill>
              </a:rPr>
              <a:t>という名前の付いた箱を呼び出せば</a:t>
            </a:r>
            <a:r>
              <a:rPr kumimoji="1" lang="en-US" altLang="ja-JP" sz="2400" dirty="0" smtClean="0">
                <a:solidFill>
                  <a:srgbClr val="00B050"/>
                </a:solidFill>
              </a:rPr>
              <a:t>3</a:t>
            </a:r>
            <a:r>
              <a:rPr kumimoji="1" lang="ja-JP" altLang="en-US" sz="2400" dirty="0" smtClean="0">
                <a:solidFill>
                  <a:srgbClr val="00B050"/>
                </a:solidFill>
              </a:rPr>
              <a:t>という値を使うことができる！</a:t>
            </a:r>
            <a:endParaRPr kumimoji="1" lang="en-US" altLang="ja-JP" sz="2400" dirty="0" smtClean="0">
              <a:solidFill>
                <a:srgbClr val="00B050"/>
              </a:solidFill>
            </a:endParaRPr>
          </a:p>
          <a:p>
            <a:endParaRPr kumimoji="1" lang="en-US" altLang="ja-JP" sz="2400" dirty="0">
              <a:solidFill>
                <a:srgbClr val="00B050"/>
              </a:solidFill>
            </a:endParaRPr>
          </a:p>
          <a:p>
            <a:endParaRPr kumimoji="1" lang="en-US" altLang="ja-JP" sz="2400" dirty="0" smtClean="0">
              <a:solidFill>
                <a:srgbClr val="00B050"/>
              </a:solidFill>
            </a:endParaRPr>
          </a:p>
          <a:p>
            <a:r>
              <a:rPr kumimoji="1" lang="ja-JP" altLang="en-US" sz="2400" dirty="0" smtClean="0">
                <a:solidFill>
                  <a:srgbClr val="00B050"/>
                </a:solidFill>
              </a:rPr>
              <a:t>      </a:t>
            </a:r>
            <a:r>
              <a:rPr kumimoji="1" lang="ja-JP" altLang="en-US" sz="2400" dirty="0" smtClean="0"/>
              <a:t>変数</a:t>
            </a:r>
            <a:r>
              <a:rPr kumimoji="1" lang="en-US" altLang="ja-JP" sz="2400" dirty="0" smtClean="0"/>
              <a:t>a       </a:t>
            </a:r>
            <a:r>
              <a:rPr kumimoji="1" lang="ja-JP" altLang="en-US" sz="2400" dirty="0" smtClean="0"/>
              <a:t>＝</a:t>
            </a:r>
            <a:endParaRPr kumimoji="1" lang="ja-JP" altLang="en-US" sz="2400" dirty="0"/>
          </a:p>
        </p:txBody>
      </p:sp>
      <p:sp>
        <p:nvSpPr>
          <p:cNvPr id="32" name="円/楕円 31"/>
          <p:cNvSpPr/>
          <p:nvPr/>
        </p:nvSpPr>
        <p:spPr>
          <a:xfrm>
            <a:off x="10243848" y="3590832"/>
            <a:ext cx="647700" cy="6477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2800" b="1" dirty="0"/>
              <a:t>3</a:t>
            </a:r>
            <a:endParaRPr kumimoji="1" lang="ja-JP" altLang="en-US" sz="2800" b="1" dirty="0"/>
          </a:p>
        </p:txBody>
      </p:sp>
      <p:sp>
        <p:nvSpPr>
          <p:cNvPr id="34" name="テキスト ボックス 33"/>
          <p:cNvSpPr txBox="1"/>
          <p:nvPr/>
        </p:nvSpPr>
        <p:spPr>
          <a:xfrm>
            <a:off x="8263497" y="4385773"/>
            <a:ext cx="3339099" cy="1200329"/>
          </a:xfrm>
          <a:prstGeom prst="rect">
            <a:avLst/>
          </a:prstGeom>
          <a:noFill/>
        </p:spPr>
        <p:txBody>
          <a:bodyPr wrap="square" rtlCol="0">
            <a:spAutoFit/>
          </a:bodyPr>
          <a:lstStyle/>
          <a:p>
            <a:r>
              <a:rPr kumimoji="1" lang="ja-JP" altLang="en-US" sz="2400" dirty="0" smtClean="0">
                <a:solidFill>
                  <a:srgbClr val="FFFF00"/>
                </a:solidFill>
              </a:rPr>
              <a:t>変数</a:t>
            </a:r>
            <a:r>
              <a:rPr kumimoji="1" lang="ja-JP" altLang="en-US" sz="2400" dirty="0" smtClean="0"/>
              <a:t>なので、</a:t>
            </a:r>
            <a:r>
              <a:rPr kumimoji="1" lang="en-US" altLang="ja-JP" sz="2400" dirty="0" smtClean="0">
                <a:solidFill>
                  <a:srgbClr val="FFC000"/>
                </a:solidFill>
              </a:rPr>
              <a:t>4</a:t>
            </a:r>
            <a:r>
              <a:rPr kumimoji="1" lang="ja-JP" altLang="en-US" sz="2400" dirty="0" smtClean="0"/>
              <a:t>や</a:t>
            </a:r>
            <a:r>
              <a:rPr kumimoji="1" lang="en-US" altLang="ja-JP" sz="2400" dirty="0" smtClean="0">
                <a:solidFill>
                  <a:schemeClr val="accent4">
                    <a:lumMod val="60000"/>
                    <a:lumOff val="40000"/>
                  </a:schemeClr>
                </a:solidFill>
              </a:rPr>
              <a:t>-2</a:t>
            </a:r>
            <a:r>
              <a:rPr kumimoji="1" lang="ja-JP" altLang="en-US" sz="2400" dirty="0" smtClean="0"/>
              <a:t>といった他の値を格納することも可能！</a:t>
            </a:r>
            <a:endParaRPr kumimoji="1" lang="ja-JP" altLang="en-US" sz="2400" dirty="0"/>
          </a:p>
        </p:txBody>
      </p:sp>
      <p:sp>
        <p:nvSpPr>
          <p:cNvPr id="35" name="円/楕円 34"/>
          <p:cNvSpPr/>
          <p:nvPr/>
        </p:nvSpPr>
        <p:spPr>
          <a:xfrm>
            <a:off x="8859705" y="5711978"/>
            <a:ext cx="647700" cy="6477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2800" b="1" dirty="0" smtClean="0"/>
              <a:t>4</a:t>
            </a:r>
            <a:endParaRPr kumimoji="1" lang="ja-JP" altLang="en-US" sz="2800" b="1" dirty="0"/>
          </a:p>
        </p:txBody>
      </p:sp>
      <p:sp>
        <p:nvSpPr>
          <p:cNvPr id="36" name="円/楕円 35"/>
          <p:cNvSpPr/>
          <p:nvPr/>
        </p:nvSpPr>
        <p:spPr>
          <a:xfrm>
            <a:off x="10096172" y="5677471"/>
            <a:ext cx="721054" cy="6477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800" b="1" dirty="0" smtClean="0"/>
              <a:t>-2</a:t>
            </a:r>
            <a:endParaRPr kumimoji="1" lang="ja-JP" altLang="en-US" sz="2800" b="1" dirty="0"/>
          </a:p>
        </p:txBody>
      </p:sp>
    </p:spTree>
    <p:extLst>
      <p:ext uri="{BB962C8B-B14F-4D97-AF65-F5344CB8AC3E}">
        <p14:creationId xmlns:p14="http://schemas.microsoft.com/office/powerpoint/2010/main" val="209903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215152"/>
            <a:ext cx="10131425" cy="1650970"/>
          </a:xfrm>
        </p:spPr>
        <p:txBody>
          <a:bodyPr>
            <a:normAutofit fontScale="90000"/>
          </a:bodyPr>
          <a:lstStyle/>
          <a:p>
            <a:r>
              <a:rPr lang="ja-JP" altLang="ja-JP" b="1" u="sng" dirty="0"/>
              <a:t>実習④ </a:t>
            </a:r>
            <a:r>
              <a:rPr lang="en-US" altLang="ja-JP" dirty="0"/>
              <a:t>: </a:t>
            </a:r>
            <a:r>
              <a:rPr lang="en-US" altLang="ja-JP" dirty="0" smtClean="0"/>
              <a:t/>
            </a:r>
            <a:br>
              <a:rPr lang="en-US" altLang="ja-JP" dirty="0" smtClean="0"/>
            </a:br>
            <a:r>
              <a:rPr lang="en-US" altLang="ja-JP" dirty="0" smtClean="0"/>
              <a:t>Step2</a:t>
            </a:r>
            <a:r>
              <a:rPr lang="ja-JP" altLang="ja-JP" dirty="0"/>
              <a:t>：条件分岐「</a:t>
            </a:r>
            <a:r>
              <a:rPr lang="en-US" altLang="ja-JP" dirty="0"/>
              <a:t>Exercise2-2</a:t>
            </a:r>
            <a:r>
              <a:rPr lang="ja-JP" altLang="ja-JP" dirty="0"/>
              <a:t>：今日の晩御飯は？</a:t>
            </a:r>
            <a:r>
              <a:rPr lang="ja-JP" altLang="ja-JP" dirty="0" smtClean="0"/>
              <a:t>」</a:t>
            </a:r>
            <a:r>
              <a:rPr lang="en-US" altLang="ja-JP" dirty="0" smtClean="0"/>
              <a:t/>
            </a:r>
            <a:br>
              <a:rPr lang="en-US" altLang="ja-JP" dirty="0" smtClean="0"/>
            </a:br>
            <a:r>
              <a:rPr lang="ja-JP" altLang="ja-JP" dirty="0" err="1" smtClean="0"/>
              <a:t>を</a:t>
            </a:r>
            <a:r>
              <a:rPr lang="ja-JP" altLang="ja-JP" dirty="0" err="1"/>
              <a:t>演示を</a:t>
            </a:r>
            <a:r>
              <a:rPr lang="ja-JP" altLang="ja-JP" dirty="0"/>
              <a:t>見ながらやってみよう！</a:t>
            </a:r>
            <a:endParaRPr kumimoji="1" lang="ja-JP" altLang="en-US" dirty="0"/>
          </a:p>
        </p:txBody>
      </p:sp>
      <p:pic>
        <p:nvPicPr>
          <p:cNvPr id="6146" name="Picture 2" descr="2-2"/>
          <p:cNvPicPr>
            <a:picLocks noChangeAspect="1" noChangeArrowheads="1"/>
          </p:cNvPicPr>
          <p:nvPr/>
        </p:nvPicPr>
        <p:blipFill>
          <a:blip r:embed="rId3">
            <a:extLst>
              <a:ext uri="{28A0092B-C50C-407E-A947-70E740481C1C}">
                <a14:useLocalDpi xmlns:a14="http://schemas.microsoft.com/office/drawing/2010/main" val="0"/>
              </a:ext>
            </a:extLst>
          </a:blip>
          <a:srcRect l="23776" t="15250" r="3255" b="30714"/>
          <a:stretch>
            <a:fillRect/>
          </a:stretch>
        </p:blipFill>
        <p:spPr bwMode="auto">
          <a:xfrm>
            <a:off x="1534983" y="1866122"/>
            <a:ext cx="8494046" cy="414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8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15151"/>
            <a:ext cx="11075275" cy="2281587"/>
          </a:xfrm>
        </p:spPr>
        <p:txBody>
          <a:bodyPr>
            <a:normAutofit/>
          </a:bodyPr>
          <a:lstStyle/>
          <a:p>
            <a:r>
              <a:rPr lang="ja-JP" altLang="ja-JP" dirty="0"/>
              <a:t>□</a:t>
            </a:r>
            <a:r>
              <a:rPr lang="ja-JP" altLang="ja-JP" b="1" u="sng" dirty="0"/>
              <a:t>演習２</a:t>
            </a:r>
            <a:r>
              <a:rPr lang="en-US" altLang="ja-JP" dirty="0"/>
              <a:t>: </a:t>
            </a:r>
            <a:r>
              <a:rPr lang="en-US" altLang="ja-JP" dirty="0" smtClean="0"/>
              <a:t/>
            </a:r>
            <a:br>
              <a:rPr lang="en-US" altLang="ja-JP" dirty="0" smtClean="0"/>
            </a:br>
            <a:r>
              <a:rPr lang="ja-JP" altLang="ja-JP" dirty="0" smtClean="0"/>
              <a:t>「</a:t>
            </a:r>
            <a:r>
              <a:rPr lang="en-US" altLang="ja-JP" dirty="0"/>
              <a:t>Exercise2-1</a:t>
            </a:r>
            <a:r>
              <a:rPr lang="ja-JP" altLang="ja-JP" dirty="0"/>
              <a:t>：サイコロ　再び</a:t>
            </a:r>
            <a:r>
              <a:rPr lang="ja-JP" altLang="ja-JP" dirty="0" smtClean="0"/>
              <a:t>」</a:t>
            </a:r>
            <a:r>
              <a:rPr lang="en-US" altLang="ja-JP" dirty="0" smtClean="0"/>
              <a:t/>
            </a:r>
            <a:br>
              <a:rPr lang="en-US" altLang="ja-JP" dirty="0" smtClean="0"/>
            </a:br>
            <a:r>
              <a:rPr lang="ja-JP" altLang="ja-JP" dirty="0" smtClean="0"/>
              <a:t>を</a:t>
            </a:r>
            <a:r>
              <a:rPr lang="en-US" altLang="ja-JP" dirty="0"/>
              <a:t>5</a:t>
            </a:r>
            <a:r>
              <a:rPr lang="ja-JP" altLang="ja-JP" dirty="0"/>
              <a:t>分以内にやってみよう！⇒ 時間内にできた人は加点</a:t>
            </a:r>
            <a:endParaRPr kumimoji="1" lang="ja-JP" altLang="en-US" dirty="0"/>
          </a:p>
        </p:txBody>
      </p:sp>
      <p:sp>
        <p:nvSpPr>
          <p:cNvPr id="4" name="正方形/長方形 3"/>
          <p:cNvSpPr/>
          <p:nvPr/>
        </p:nvSpPr>
        <p:spPr>
          <a:xfrm>
            <a:off x="2952329" y="2496739"/>
            <a:ext cx="5598368" cy="3539430"/>
          </a:xfrm>
          <a:prstGeom prst="rect">
            <a:avLst/>
          </a:prstGeom>
          <a:ln>
            <a:solidFill>
              <a:schemeClr val="tx1"/>
            </a:solidFill>
          </a:ln>
        </p:spPr>
        <p:txBody>
          <a:bodyPr wrap="square">
            <a:spAutoFit/>
          </a:bodyPr>
          <a:lstStyle/>
          <a:p>
            <a:r>
              <a:rPr lang="en-US" altLang="ja-JP" sz="3200" dirty="0" err="1"/>
              <a:t>saikoro</a:t>
            </a:r>
            <a:r>
              <a:rPr lang="en-US" altLang="ja-JP" sz="3200" dirty="0"/>
              <a:t>=</a:t>
            </a:r>
            <a:r>
              <a:rPr lang="en-US" altLang="ja-JP" sz="3200" dirty="0" err="1"/>
              <a:t>random.randint</a:t>
            </a:r>
            <a:r>
              <a:rPr lang="en-US" altLang="ja-JP" sz="3200" dirty="0"/>
              <a:t>(1,6)</a:t>
            </a:r>
            <a:r>
              <a:rPr lang="en-US" altLang="ja-JP" sz="5400" dirty="0"/>
              <a:t/>
            </a:r>
            <a:br>
              <a:rPr lang="en-US" altLang="ja-JP" sz="5400" dirty="0"/>
            </a:br>
            <a:r>
              <a:rPr lang="en-US" altLang="ja-JP" sz="3200" dirty="0"/>
              <a:t>print</a:t>
            </a:r>
            <a:r>
              <a:rPr lang="en-US" altLang="ja-JP" sz="3200" dirty="0" smtClean="0"/>
              <a:t>(“</a:t>
            </a:r>
            <a:r>
              <a:rPr lang="ja-JP" altLang="en-US" sz="3200" dirty="0" smtClean="0"/>
              <a:t>サイコロ</a:t>
            </a:r>
            <a:r>
              <a:rPr lang="ja-JP" altLang="en-US" sz="3200" dirty="0"/>
              <a:t>を</a:t>
            </a:r>
            <a:r>
              <a:rPr lang="ja-JP" altLang="en-US" sz="3200" dirty="0" smtClean="0"/>
              <a:t>振ります</a:t>
            </a:r>
            <a:r>
              <a:rPr lang="en-US" altLang="ja-JP" sz="3200" dirty="0" smtClean="0"/>
              <a:t>”)</a:t>
            </a:r>
            <a:r>
              <a:rPr lang="ja-JP" altLang="en-US" sz="5400" dirty="0"/>
              <a:t/>
            </a:r>
            <a:br>
              <a:rPr lang="ja-JP" altLang="en-US" sz="5400" dirty="0"/>
            </a:br>
            <a:r>
              <a:rPr lang="en-US" altLang="ja-JP" sz="3200" dirty="0"/>
              <a:t>print(</a:t>
            </a:r>
            <a:r>
              <a:rPr lang="en-US" altLang="ja-JP" sz="3200" dirty="0" err="1"/>
              <a:t>saikoro</a:t>
            </a:r>
            <a:r>
              <a:rPr lang="en-US" altLang="ja-JP" sz="3200" dirty="0" smtClean="0"/>
              <a:t>,“</a:t>
            </a:r>
            <a:r>
              <a:rPr lang="ja-JP" altLang="en-US" sz="3200" dirty="0" err="1" smtClean="0"/>
              <a:t>がでま</a:t>
            </a:r>
            <a:r>
              <a:rPr lang="ja-JP" altLang="en-US" sz="3200" dirty="0" smtClean="0"/>
              <a:t>した</a:t>
            </a:r>
            <a:r>
              <a:rPr lang="en-US" altLang="ja-JP" sz="3200" dirty="0" smtClean="0"/>
              <a:t>”)</a:t>
            </a:r>
            <a:r>
              <a:rPr lang="ja-JP" altLang="en-US" sz="5400" dirty="0"/>
              <a:t/>
            </a:r>
            <a:br>
              <a:rPr lang="ja-JP" altLang="en-US" sz="5400" dirty="0"/>
            </a:br>
            <a:r>
              <a:rPr lang="en-US" altLang="ja-JP" sz="3200" dirty="0"/>
              <a:t>if </a:t>
            </a:r>
            <a:r>
              <a:rPr lang="en-US" altLang="ja-JP" sz="3200" dirty="0" err="1"/>
              <a:t>saikoro</a:t>
            </a:r>
            <a:r>
              <a:rPr lang="en-US" altLang="ja-JP" sz="3200" dirty="0"/>
              <a:t>&gt;3:</a:t>
            </a:r>
            <a:r>
              <a:rPr lang="en-US" altLang="ja-JP" sz="5400" dirty="0"/>
              <a:t/>
            </a:r>
            <a:br>
              <a:rPr lang="en-US" altLang="ja-JP" sz="5400" dirty="0"/>
            </a:br>
            <a:r>
              <a:rPr lang="en-US" altLang="ja-JP" sz="3200" dirty="0" smtClean="0"/>
              <a:t>  print</a:t>
            </a:r>
            <a:r>
              <a:rPr lang="en-US" altLang="ja-JP" sz="3200" dirty="0"/>
              <a:t>("</a:t>
            </a:r>
            <a:r>
              <a:rPr lang="ja-JP" altLang="en-US" sz="3200" dirty="0"/>
              <a:t>大きい数です</a:t>
            </a:r>
            <a:r>
              <a:rPr lang="en-US" altLang="ja-JP" sz="3200" dirty="0"/>
              <a:t>")</a:t>
            </a:r>
            <a:r>
              <a:rPr lang="ja-JP" altLang="en-US" sz="5400" dirty="0"/>
              <a:t/>
            </a:r>
            <a:br>
              <a:rPr lang="ja-JP" altLang="en-US" sz="5400" dirty="0"/>
            </a:br>
            <a:r>
              <a:rPr lang="en-US" altLang="ja-JP" sz="3200" dirty="0"/>
              <a:t>if </a:t>
            </a:r>
            <a:r>
              <a:rPr lang="en-US" altLang="ja-JP" sz="3200" dirty="0" err="1"/>
              <a:t>saikoro</a:t>
            </a:r>
            <a:r>
              <a:rPr lang="en-US" altLang="ja-JP" sz="3200" dirty="0"/>
              <a:t>&lt;4:</a:t>
            </a:r>
            <a:r>
              <a:rPr lang="en-US" altLang="ja-JP" sz="5400" dirty="0"/>
              <a:t/>
            </a:r>
            <a:br>
              <a:rPr lang="en-US" altLang="ja-JP" sz="5400" dirty="0"/>
            </a:br>
            <a:r>
              <a:rPr lang="en-US" altLang="ja-JP" sz="3200" dirty="0" smtClean="0"/>
              <a:t>  print</a:t>
            </a:r>
            <a:r>
              <a:rPr lang="en-US" altLang="ja-JP" sz="3200" dirty="0"/>
              <a:t>("</a:t>
            </a:r>
            <a:r>
              <a:rPr lang="ja-JP" altLang="en-US" sz="3200" dirty="0"/>
              <a:t>小さい数です</a:t>
            </a:r>
            <a:r>
              <a:rPr lang="en-US" altLang="ja-JP" sz="3200" dirty="0"/>
              <a:t>")</a:t>
            </a:r>
            <a:endParaRPr lang="ja-JP" altLang="en-US" sz="5400" dirty="0"/>
          </a:p>
        </p:txBody>
      </p:sp>
      <p:sp>
        <p:nvSpPr>
          <p:cNvPr id="3" name="テキスト ボックス 2"/>
          <p:cNvSpPr txBox="1"/>
          <p:nvPr/>
        </p:nvSpPr>
        <p:spPr>
          <a:xfrm>
            <a:off x="1452509" y="6074789"/>
            <a:ext cx="9364717" cy="584775"/>
          </a:xfrm>
          <a:prstGeom prst="rect">
            <a:avLst/>
          </a:prstGeom>
          <a:noFill/>
        </p:spPr>
        <p:txBody>
          <a:bodyPr wrap="square" rtlCol="0">
            <a:spAutoFit/>
          </a:bodyPr>
          <a:lstStyle/>
          <a:p>
            <a:r>
              <a:rPr kumimoji="1" lang="ja-JP" altLang="en-US" sz="3200" dirty="0" smtClean="0"/>
              <a:t>ヒント！：</a:t>
            </a:r>
            <a:r>
              <a:rPr kumimoji="1" lang="en-US" altLang="ja-JP" sz="3200" dirty="0" smtClean="0"/>
              <a:t>Python</a:t>
            </a:r>
            <a:r>
              <a:rPr kumimoji="1" lang="ja-JP" altLang="en-US" sz="3200" dirty="0" smtClean="0"/>
              <a:t>でプログラミングするとこうなるよ。</a:t>
            </a:r>
            <a:endParaRPr kumimoji="1" lang="ja-JP" altLang="en-US" sz="3200" dirty="0"/>
          </a:p>
        </p:txBody>
      </p:sp>
    </p:spTree>
    <p:extLst>
      <p:ext uri="{BB962C8B-B14F-4D97-AF65-F5344CB8AC3E}">
        <p14:creationId xmlns:p14="http://schemas.microsoft.com/office/powerpoint/2010/main" val="198033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125504"/>
            <a:ext cx="10131425" cy="1456267"/>
          </a:xfrm>
        </p:spPr>
        <p:txBody>
          <a:bodyPr>
            <a:normAutofit/>
          </a:bodyPr>
          <a:lstStyle/>
          <a:p>
            <a:r>
              <a:rPr lang="en-US" altLang="ja-JP" sz="4000" dirty="0" smtClean="0">
                <a:solidFill>
                  <a:srgbClr val="FFC000"/>
                </a:solidFill>
                <a:latin typeface="+mj-ea"/>
              </a:rPr>
              <a:t>for</a:t>
            </a:r>
            <a:r>
              <a:rPr lang="ja-JP" altLang="en-US" sz="4000" dirty="0" smtClean="0">
                <a:solidFill>
                  <a:srgbClr val="FFC000"/>
                </a:solidFill>
                <a:latin typeface="+mj-ea"/>
              </a:rPr>
              <a:t>文 </a:t>
            </a:r>
            <a:r>
              <a:rPr lang="ja-JP" altLang="en-US" sz="4000" dirty="0" smtClean="0">
                <a:latin typeface="+mj-ea"/>
              </a:rPr>
              <a:t>とは？</a:t>
            </a:r>
            <a:endParaRPr kumimoji="1" lang="ja-JP" altLang="en-US" sz="4000" dirty="0">
              <a:latin typeface="+mj-ea"/>
            </a:endParaRPr>
          </a:p>
        </p:txBody>
      </p:sp>
      <p:sp>
        <p:nvSpPr>
          <p:cNvPr id="3" name="コンテンツ プレースホルダー 2"/>
          <p:cNvSpPr>
            <a:spLocks noGrp="1"/>
          </p:cNvSpPr>
          <p:nvPr>
            <p:ph idx="1"/>
          </p:nvPr>
        </p:nvSpPr>
        <p:spPr>
          <a:xfrm>
            <a:off x="685801" y="1413496"/>
            <a:ext cx="10493187" cy="1737084"/>
          </a:xfrm>
        </p:spPr>
        <p:txBody>
          <a:bodyPr anchor="t">
            <a:noAutofit/>
          </a:bodyPr>
          <a:lstStyle/>
          <a:p>
            <a:pPr marL="0" indent="0">
              <a:buNone/>
            </a:pPr>
            <a:r>
              <a:rPr lang="ja-JP" altLang="en-US" sz="2800" dirty="0" smtClean="0"/>
              <a:t>特定の条件を満たすまで繰り返し行う場合に使用する</a:t>
            </a:r>
            <a:endParaRPr lang="en-US" altLang="ja-JP" sz="2800" dirty="0" smtClean="0"/>
          </a:p>
          <a:p>
            <a:pPr marL="0" indent="0">
              <a:buNone/>
            </a:pPr>
            <a:r>
              <a:rPr lang="ja-JP" altLang="en-US" sz="2800" dirty="0" smtClean="0">
                <a:solidFill>
                  <a:schemeClr val="accent1">
                    <a:lumMod val="60000"/>
                    <a:lumOff val="40000"/>
                  </a:schemeClr>
                </a:solidFill>
              </a:rPr>
              <a:t>具体例）「午後</a:t>
            </a:r>
            <a:r>
              <a:rPr lang="en-US" altLang="ja-JP" sz="2800" dirty="0" smtClean="0">
                <a:solidFill>
                  <a:schemeClr val="accent1">
                    <a:lumMod val="60000"/>
                    <a:lumOff val="40000"/>
                  </a:schemeClr>
                </a:solidFill>
              </a:rPr>
              <a:t>3</a:t>
            </a:r>
            <a:r>
              <a:rPr lang="ja-JP" altLang="en-US" sz="2800" dirty="0" smtClean="0">
                <a:solidFill>
                  <a:schemeClr val="accent1">
                    <a:lumMod val="60000"/>
                    <a:lumOff val="40000"/>
                  </a:schemeClr>
                </a:solidFill>
              </a:rPr>
              <a:t>時になるまで勉強を続ける。」</a:t>
            </a:r>
            <a:endParaRPr lang="ja-JP" altLang="en-US" sz="2800" dirty="0">
              <a:solidFill>
                <a:schemeClr val="accent1">
                  <a:lumMod val="60000"/>
                  <a:lumOff val="40000"/>
                </a:schemeClr>
              </a:solidFill>
            </a:endParaRPr>
          </a:p>
        </p:txBody>
      </p:sp>
      <p:cxnSp>
        <p:nvCxnSpPr>
          <p:cNvPr id="21" name="直線コネクタ 20"/>
          <p:cNvCxnSpPr/>
          <p:nvPr/>
        </p:nvCxnSpPr>
        <p:spPr>
          <a:xfrm>
            <a:off x="3567048" y="3753578"/>
            <a:ext cx="6609" cy="1996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片側の 2 つの角を切り取った四角形 18"/>
          <p:cNvSpPr/>
          <p:nvPr/>
        </p:nvSpPr>
        <p:spPr>
          <a:xfrm>
            <a:off x="2237777" y="3120263"/>
            <a:ext cx="2658543" cy="635078"/>
          </a:xfrm>
          <a:prstGeom prst="snip2SameRect">
            <a:avLst>
              <a:gd name="adj1" fmla="val 40930"/>
              <a:gd name="adj2"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午後</a:t>
            </a:r>
            <a:r>
              <a:rPr kumimoji="1" lang="en-US" altLang="ja-JP" dirty="0" smtClean="0">
                <a:solidFill>
                  <a:srgbClr val="FFFF00"/>
                </a:solidFill>
              </a:rPr>
              <a:t>3</a:t>
            </a:r>
            <a:r>
              <a:rPr kumimoji="1" lang="ja-JP" altLang="en-US" dirty="0" smtClean="0">
                <a:solidFill>
                  <a:srgbClr val="FFFF00"/>
                </a:solidFill>
              </a:rPr>
              <a:t>時まで</a:t>
            </a:r>
            <a:r>
              <a:rPr kumimoji="1" lang="ja-JP" altLang="en-US" dirty="0" smtClean="0"/>
              <a:t>ループ</a:t>
            </a:r>
            <a:endParaRPr kumimoji="1" lang="ja-JP" altLang="en-US" dirty="0"/>
          </a:p>
        </p:txBody>
      </p:sp>
      <p:sp>
        <p:nvSpPr>
          <p:cNvPr id="23" name="片側の 2 つの角を切り取った四角形 22"/>
          <p:cNvSpPr/>
          <p:nvPr/>
        </p:nvSpPr>
        <p:spPr>
          <a:xfrm flipV="1">
            <a:off x="2237777" y="4836800"/>
            <a:ext cx="2658543" cy="632903"/>
          </a:xfrm>
          <a:prstGeom prst="snip2SameRect">
            <a:avLst>
              <a:gd name="adj1" fmla="val 40930"/>
              <a:gd name="adj2"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コネクタ 31"/>
          <p:cNvCxnSpPr/>
          <p:nvPr/>
        </p:nvCxnSpPr>
        <p:spPr>
          <a:xfrm>
            <a:off x="3567048" y="4635907"/>
            <a:ext cx="6609" cy="1996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92353" y="3953250"/>
            <a:ext cx="2341771" cy="655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勉強する</a:t>
            </a:r>
            <a:endParaRPr kumimoji="1" lang="ja-JP" altLang="en-US" dirty="0">
              <a:solidFill>
                <a:srgbClr val="FFFF00"/>
              </a:solidFill>
            </a:endParaRPr>
          </a:p>
        </p:txBody>
      </p:sp>
      <p:sp>
        <p:nvSpPr>
          <p:cNvPr id="10" name="テキスト ボックス 9"/>
          <p:cNvSpPr txBox="1"/>
          <p:nvPr/>
        </p:nvSpPr>
        <p:spPr>
          <a:xfrm>
            <a:off x="2909952" y="4968585"/>
            <a:ext cx="1320800" cy="369332"/>
          </a:xfrm>
          <a:prstGeom prst="rect">
            <a:avLst/>
          </a:prstGeom>
          <a:noFill/>
        </p:spPr>
        <p:txBody>
          <a:bodyPr wrap="square" rtlCol="0">
            <a:spAutoFit/>
          </a:bodyPr>
          <a:lstStyle/>
          <a:p>
            <a:r>
              <a:rPr kumimoji="1" lang="ja-JP" altLang="en-US" dirty="0" smtClean="0"/>
              <a:t>ループ終了</a:t>
            </a:r>
            <a:endParaRPr kumimoji="1" lang="ja-JP" altLang="en-US" dirty="0"/>
          </a:p>
        </p:txBody>
      </p:sp>
    </p:spTree>
    <p:extLst>
      <p:ext uri="{BB962C8B-B14F-4D97-AF65-F5344CB8AC3E}">
        <p14:creationId xmlns:p14="http://schemas.microsoft.com/office/powerpoint/2010/main" val="33989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215152"/>
            <a:ext cx="10131425" cy="1650970"/>
          </a:xfrm>
        </p:spPr>
        <p:txBody>
          <a:bodyPr/>
          <a:lstStyle/>
          <a:p>
            <a:r>
              <a:rPr lang="ja-JP" altLang="ja-JP" b="1" u="sng" dirty="0"/>
              <a:t>実習⑤ </a:t>
            </a:r>
            <a:r>
              <a:rPr lang="en-US" altLang="ja-JP" dirty="0"/>
              <a:t>: Step3</a:t>
            </a:r>
            <a:r>
              <a:rPr lang="ja-JP" altLang="ja-JP" dirty="0"/>
              <a:t>：繰り返し</a:t>
            </a:r>
            <a:r>
              <a:rPr lang="ja-JP" altLang="ja-JP" dirty="0" smtClean="0"/>
              <a:t>処理「</a:t>
            </a:r>
            <a:r>
              <a:rPr lang="en-US" altLang="ja-JP" dirty="0"/>
              <a:t>Exercise3-3</a:t>
            </a:r>
            <a:r>
              <a:rPr lang="ja-JP" altLang="ja-JP" dirty="0"/>
              <a:t>：</a:t>
            </a:r>
            <a:r>
              <a:rPr lang="en-US" altLang="ja-JP" dirty="0"/>
              <a:t>20</a:t>
            </a:r>
            <a:r>
              <a:rPr lang="ja-JP" altLang="ja-JP" dirty="0"/>
              <a:t>年後の預金額</a:t>
            </a:r>
            <a:r>
              <a:rPr lang="ja-JP" altLang="ja-JP" dirty="0" smtClean="0"/>
              <a:t>」</a:t>
            </a:r>
            <a:r>
              <a:rPr lang="ja-JP" altLang="ja-JP" dirty="0"/>
              <a:t>を演示を見ながらやってみよう！</a:t>
            </a:r>
            <a:endParaRPr kumimoji="1" lang="ja-JP" altLang="en-US" dirty="0"/>
          </a:p>
        </p:txBody>
      </p:sp>
      <p:pic>
        <p:nvPicPr>
          <p:cNvPr id="7170" name="Picture 2" descr="3-3"/>
          <p:cNvPicPr>
            <a:picLocks noChangeAspect="1" noChangeArrowheads="1"/>
          </p:cNvPicPr>
          <p:nvPr/>
        </p:nvPicPr>
        <p:blipFill>
          <a:blip r:embed="rId3">
            <a:extLst>
              <a:ext uri="{28A0092B-C50C-407E-A947-70E740481C1C}">
                <a14:useLocalDpi xmlns:a14="http://schemas.microsoft.com/office/drawing/2010/main" val="0"/>
              </a:ext>
            </a:extLst>
          </a:blip>
          <a:srcRect l="18855" t="10796" r="43562" b="51520"/>
          <a:stretch>
            <a:fillRect/>
          </a:stretch>
        </p:blipFill>
        <p:spPr bwMode="auto">
          <a:xfrm>
            <a:off x="956486" y="1684274"/>
            <a:ext cx="9440391" cy="46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0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1336" y="0"/>
            <a:ext cx="10131425" cy="1456267"/>
          </a:xfrm>
        </p:spPr>
        <p:txBody>
          <a:bodyPr/>
          <a:lstStyle/>
          <a:p>
            <a:r>
              <a:rPr kumimoji="1" lang="ja-JP" altLang="en-US" dirty="0" smtClean="0"/>
              <a:t>アルゴリズムの効率化</a:t>
            </a:r>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1338654" y="5488090"/>
            <a:ext cx="10131425" cy="1191904"/>
          </a:xfrm>
        </p:spPr>
        <p:txBody>
          <a:bodyPr anchor="t">
            <a:normAutofit/>
          </a:bodyPr>
          <a:lstStyle/>
          <a:p>
            <a:pPr marL="0" indent="0">
              <a:buNone/>
            </a:pPr>
            <a:r>
              <a:rPr kumimoji="1" lang="en-US" altLang="ja-JP" sz="3200" dirty="0" smtClean="0"/>
              <a:t>※</a:t>
            </a:r>
            <a:r>
              <a:rPr kumimoji="1" lang="ja-JP" altLang="en-US" sz="3200" dirty="0" smtClean="0"/>
              <a:t> コンピュータ上で実行されるプログラムも、アルゴリズムしだいで処理効率が大きく変わることもある！</a:t>
            </a:r>
            <a:endParaRPr kumimoji="1" lang="ja-JP" altLang="en-US" sz="3200" dirty="0"/>
          </a:p>
        </p:txBody>
      </p:sp>
      <p:sp>
        <p:nvSpPr>
          <p:cNvPr id="4" name="コンテンツ プレースホルダー 2"/>
          <p:cNvSpPr txBox="1">
            <a:spLocks/>
          </p:cNvSpPr>
          <p:nvPr/>
        </p:nvSpPr>
        <p:spPr>
          <a:xfrm>
            <a:off x="781335" y="1187356"/>
            <a:ext cx="10131425" cy="723331"/>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Font typeface="Arial"/>
              <a:buNone/>
            </a:pPr>
            <a:r>
              <a:rPr lang="ja-JP" altLang="en-US" sz="2800" dirty="0" smtClean="0"/>
              <a:t>例えば</a:t>
            </a:r>
            <a:r>
              <a:rPr lang="en-US" altLang="ja-JP" sz="2800" dirty="0" smtClean="0"/>
              <a:t>2</a:t>
            </a:r>
            <a:r>
              <a:rPr lang="ja-JP" altLang="en-US" sz="2800" dirty="0" smtClean="0"/>
              <a:t>本のキュウリを切るとき</a:t>
            </a:r>
            <a:r>
              <a:rPr lang="en-US" altLang="ja-JP" sz="2800" dirty="0" smtClean="0"/>
              <a:t>…</a:t>
            </a:r>
            <a:endParaRPr lang="ja-JP" altLang="en-US" sz="2800" dirty="0"/>
          </a:p>
        </p:txBody>
      </p:sp>
      <p:pic>
        <p:nvPicPr>
          <p:cNvPr id="6" name="図 5" descr="&lt;strong&gt;キュウリ&lt;/strong&gt; スライス 新鮮な - Pixabayの無料写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191" y="2341372"/>
            <a:ext cx="3134436" cy="2086359"/>
          </a:xfrm>
          <a:prstGeom prst="ellipse">
            <a:avLst/>
          </a:prstGeom>
          <a:ln>
            <a:noFill/>
          </a:ln>
          <a:effectLst>
            <a:softEdge rad="112500"/>
          </a:effectLst>
        </p:spPr>
      </p:pic>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844429" y="2643623"/>
            <a:ext cx="1520584" cy="1314403"/>
          </a:xfrm>
          <a:prstGeom prst="rect">
            <a:avLst/>
          </a:prstGeom>
        </p:spPr>
      </p:pic>
      <p:pic>
        <p:nvPicPr>
          <p:cNvPr id="11" name="図 10"/>
          <p:cNvPicPr>
            <a:picLocks noChangeAspect="1"/>
          </p:cNvPicPr>
          <p:nvPr/>
        </p:nvPicPr>
        <p:blipFill>
          <a:blip r:embed="rId4">
            <a:clrChange>
              <a:clrFrom>
                <a:srgbClr val="FFFFFF"/>
              </a:clrFrom>
              <a:clrTo>
                <a:srgbClr val="FFFFFF">
                  <a:alpha val="0"/>
                </a:srgbClr>
              </a:clrTo>
            </a:clrChange>
          </a:blip>
          <a:stretch>
            <a:fillRect/>
          </a:stretch>
        </p:blipFill>
        <p:spPr>
          <a:xfrm>
            <a:off x="458502" y="2409501"/>
            <a:ext cx="1520584" cy="1314403"/>
          </a:xfrm>
          <a:prstGeom prst="rect">
            <a:avLst/>
          </a:prstGeom>
        </p:spPr>
      </p:pic>
      <p:sp>
        <p:nvSpPr>
          <p:cNvPr id="12" name="平行四辺形 11"/>
          <p:cNvSpPr/>
          <p:nvPr/>
        </p:nvSpPr>
        <p:spPr>
          <a:xfrm>
            <a:off x="3773048" y="1882799"/>
            <a:ext cx="3114648" cy="1215244"/>
          </a:xfrm>
          <a:prstGeom prst="parallelogram">
            <a:avLst/>
          </a:prstGeom>
          <a:solidFill>
            <a:schemeClr val="tx1"/>
          </a:solidFill>
          <a:ln w="571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平行四辺形 12"/>
          <p:cNvSpPr/>
          <p:nvPr/>
        </p:nvSpPr>
        <p:spPr>
          <a:xfrm>
            <a:off x="3821366" y="3724323"/>
            <a:ext cx="3086998" cy="1204456"/>
          </a:xfrm>
          <a:prstGeom prst="parallelogram">
            <a:avLst/>
          </a:prstGeom>
          <a:solidFill>
            <a:schemeClr val="tx1"/>
          </a:solidFill>
          <a:ln w="571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rot="2197175">
            <a:off x="4425513" y="1619953"/>
            <a:ext cx="1520584" cy="1314403"/>
          </a:xfrm>
          <a:prstGeom prst="rect">
            <a:avLst/>
          </a:prstGeom>
        </p:spPr>
      </p:pic>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2197175">
            <a:off x="4893833" y="2273628"/>
            <a:ext cx="1520584" cy="1314403"/>
          </a:xfrm>
          <a:prstGeom prst="rect">
            <a:avLst/>
          </a:prstGeom>
        </p:spPr>
      </p:pic>
      <p:pic>
        <p:nvPicPr>
          <p:cNvPr id="16" name="図 15"/>
          <p:cNvPicPr>
            <a:picLocks noChangeAspect="1"/>
          </p:cNvPicPr>
          <p:nvPr/>
        </p:nvPicPr>
        <p:blipFill>
          <a:blip r:embed="rId4">
            <a:clrChange>
              <a:clrFrom>
                <a:srgbClr val="FFFFFF"/>
              </a:clrFrom>
              <a:clrTo>
                <a:srgbClr val="FFFFFF">
                  <a:alpha val="0"/>
                </a:srgbClr>
              </a:clrTo>
            </a:clrChange>
          </a:blip>
          <a:stretch>
            <a:fillRect/>
          </a:stretch>
        </p:blipFill>
        <p:spPr>
          <a:xfrm rot="2197175">
            <a:off x="4614916" y="3529967"/>
            <a:ext cx="1520584" cy="1314403"/>
          </a:xfrm>
          <a:prstGeom prst="rect">
            <a:avLst/>
          </a:prstGeom>
        </p:spPr>
      </p:pic>
      <p:pic>
        <p:nvPicPr>
          <p:cNvPr id="17" name="図 16"/>
          <p:cNvPicPr>
            <a:picLocks noChangeAspect="1"/>
          </p:cNvPicPr>
          <p:nvPr/>
        </p:nvPicPr>
        <p:blipFill>
          <a:blip r:embed="rId4">
            <a:clrChange>
              <a:clrFrom>
                <a:srgbClr val="FFFFFF"/>
              </a:clrFrom>
              <a:clrTo>
                <a:srgbClr val="FFFFFF">
                  <a:alpha val="0"/>
                </a:srgbClr>
              </a:clrTo>
            </a:clrChange>
          </a:blip>
          <a:stretch>
            <a:fillRect/>
          </a:stretch>
        </p:blipFill>
        <p:spPr>
          <a:xfrm rot="2197175">
            <a:off x="4641834" y="3657963"/>
            <a:ext cx="1520584" cy="1314403"/>
          </a:xfrm>
          <a:prstGeom prst="rect">
            <a:avLst/>
          </a:prstGeom>
        </p:spPr>
      </p:pic>
      <p:pic>
        <p:nvPicPr>
          <p:cNvPr id="21" name="図 20"/>
          <p:cNvPicPr>
            <a:picLocks noChangeAspect="1"/>
          </p:cNvPicPr>
          <p:nvPr/>
        </p:nvPicPr>
        <p:blipFill>
          <a:blip r:embed="rId5">
            <a:clrChange>
              <a:clrFrom>
                <a:srgbClr val="FFFFFF"/>
              </a:clrFrom>
              <a:clrTo>
                <a:srgbClr val="FFFFFF">
                  <a:alpha val="0"/>
                </a:srgbClr>
              </a:clrTo>
            </a:clrChange>
          </a:blip>
          <a:stretch>
            <a:fillRect/>
          </a:stretch>
        </p:blipFill>
        <p:spPr>
          <a:xfrm rot="20228398">
            <a:off x="4541163" y="1740633"/>
            <a:ext cx="353418" cy="1570747"/>
          </a:xfrm>
          <a:prstGeom prst="rect">
            <a:avLst/>
          </a:prstGeom>
        </p:spPr>
      </p:pic>
      <p:pic>
        <p:nvPicPr>
          <p:cNvPr id="22" name="図 21"/>
          <p:cNvPicPr>
            <a:picLocks noChangeAspect="1"/>
          </p:cNvPicPr>
          <p:nvPr/>
        </p:nvPicPr>
        <p:blipFill>
          <a:blip r:embed="rId5">
            <a:clrChange>
              <a:clrFrom>
                <a:srgbClr val="FFFFFF"/>
              </a:clrFrom>
              <a:clrTo>
                <a:srgbClr val="FFFFFF">
                  <a:alpha val="0"/>
                </a:srgbClr>
              </a:clrTo>
            </a:clrChange>
          </a:blip>
          <a:stretch>
            <a:fillRect/>
          </a:stretch>
        </p:blipFill>
        <p:spPr>
          <a:xfrm rot="20228398">
            <a:off x="4605529" y="3520229"/>
            <a:ext cx="353418" cy="1570747"/>
          </a:xfrm>
          <a:prstGeom prst="rect">
            <a:avLst/>
          </a:prstGeom>
        </p:spPr>
      </p:pic>
      <p:sp>
        <p:nvSpPr>
          <p:cNvPr id="23" name="右矢印 22"/>
          <p:cNvSpPr/>
          <p:nvPr/>
        </p:nvSpPr>
        <p:spPr>
          <a:xfrm rot="20233699">
            <a:off x="2667709" y="2415509"/>
            <a:ext cx="800100" cy="4230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4" name="右矢印 23"/>
          <p:cNvSpPr/>
          <p:nvPr/>
        </p:nvSpPr>
        <p:spPr>
          <a:xfrm rot="1686516">
            <a:off x="2592907" y="3576190"/>
            <a:ext cx="800100" cy="4230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右矢印 24"/>
          <p:cNvSpPr/>
          <p:nvPr/>
        </p:nvSpPr>
        <p:spPr>
          <a:xfrm rot="1080046">
            <a:off x="7185487" y="2377280"/>
            <a:ext cx="800100" cy="4230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6" name="右矢印 25"/>
          <p:cNvSpPr/>
          <p:nvPr/>
        </p:nvSpPr>
        <p:spPr>
          <a:xfrm rot="20656729">
            <a:off x="7163126" y="3888213"/>
            <a:ext cx="800100" cy="4230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楕円 26"/>
          <p:cNvSpPr/>
          <p:nvPr/>
        </p:nvSpPr>
        <p:spPr>
          <a:xfrm>
            <a:off x="3352800" y="3300824"/>
            <a:ext cx="3767973" cy="1943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933099" y="4638104"/>
            <a:ext cx="2044700" cy="584775"/>
          </a:xfrm>
          <a:prstGeom prst="rect">
            <a:avLst/>
          </a:prstGeom>
          <a:noFill/>
        </p:spPr>
        <p:txBody>
          <a:bodyPr wrap="square" rtlCol="0">
            <a:spAutoFit/>
          </a:bodyPr>
          <a:lstStyle/>
          <a:p>
            <a:r>
              <a:rPr kumimoji="1" lang="ja-JP" altLang="en-US" sz="3200" b="1" dirty="0" smtClean="0">
                <a:solidFill>
                  <a:srgbClr val="FF0000"/>
                </a:solidFill>
              </a:rPr>
              <a:t>効率的！</a:t>
            </a:r>
            <a:endParaRPr kumimoji="1" lang="ja-JP" altLang="en-US" sz="3200" b="1" dirty="0">
              <a:solidFill>
                <a:srgbClr val="FF0000"/>
              </a:solidFill>
            </a:endParaRPr>
          </a:p>
        </p:txBody>
      </p:sp>
    </p:spTree>
    <p:extLst>
      <p:ext uri="{BB962C8B-B14F-4D97-AF65-F5344CB8AC3E}">
        <p14:creationId xmlns:p14="http://schemas.microsoft.com/office/powerpoint/2010/main" val="4036692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215152"/>
            <a:ext cx="11043744" cy="2080178"/>
          </a:xfrm>
        </p:spPr>
        <p:txBody>
          <a:bodyPr>
            <a:normAutofit/>
          </a:bodyPr>
          <a:lstStyle/>
          <a:p>
            <a:r>
              <a:rPr lang="ja-JP" altLang="ja-JP" dirty="0"/>
              <a:t>□</a:t>
            </a:r>
            <a:r>
              <a:rPr lang="ja-JP" altLang="ja-JP" b="1" u="sng" dirty="0"/>
              <a:t>演習３</a:t>
            </a:r>
            <a:r>
              <a:rPr lang="en-US" altLang="ja-JP" dirty="0"/>
              <a:t>: </a:t>
            </a:r>
            <a:r>
              <a:rPr lang="en-US" altLang="ja-JP" dirty="0" smtClean="0"/>
              <a:t/>
            </a:r>
            <a:br>
              <a:rPr lang="en-US" altLang="ja-JP" dirty="0" smtClean="0"/>
            </a:br>
            <a:r>
              <a:rPr lang="ja-JP" altLang="ja-JP" dirty="0" smtClean="0"/>
              <a:t>「</a:t>
            </a:r>
            <a:r>
              <a:rPr lang="en-US" altLang="ja-JP" dirty="0"/>
              <a:t>Exercise3-1</a:t>
            </a:r>
            <a:r>
              <a:rPr lang="ja-JP" altLang="ja-JP" dirty="0"/>
              <a:t>：夢想花</a:t>
            </a:r>
            <a:r>
              <a:rPr lang="ja-JP" altLang="ja-JP" dirty="0" smtClean="0"/>
              <a:t>」</a:t>
            </a:r>
            <a:r>
              <a:rPr lang="en-US" altLang="ja-JP" dirty="0" smtClean="0"/>
              <a:t/>
            </a:r>
            <a:br>
              <a:rPr lang="en-US" altLang="ja-JP" dirty="0" smtClean="0"/>
            </a:br>
            <a:r>
              <a:rPr lang="ja-JP" altLang="ja-JP" dirty="0" smtClean="0"/>
              <a:t>を</a:t>
            </a:r>
            <a:r>
              <a:rPr lang="en-US" altLang="ja-JP" dirty="0"/>
              <a:t>5</a:t>
            </a:r>
            <a:r>
              <a:rPr lang="ja-JP" altLang="ja-JP" dirty="0"/>
              <a:t>分以内にやってみよう！⇒ 時間内にできた人は加点</a:t>
            </a:r>
            <a:endParaRPr kumimoji="1" lang="ja-JP" altLang="en-US" dirty="0"/>
          </a:p>
        </p:txBody>
      </p:sp>
      <p:sp>
        <p:nvSpPr>
          <p:cNvPr id="4" name="正方形/長方形 3"/>
          <p:cNvSpPr/>
          <p:nvPr/>
        </p:nvSpPr>
        <p:spPr>
          <a:xfrm>
            <a:off x="4292398" y="3115137"/>
            <a:ext cx="3227754" cy="2554545"/>
          </a:xfrm>
          <a:prstGeom prst="rect">
            <a:avLst/>
          </a:prstGeom>
          <a:ln>
            <a:solidFill>
              <a:schemeClr val="tx1"/>
            </a:solidFill>
          </a:ln>
        </p:spPr>
        <p:txBody>
          <a:bodyPr wrap="square">
            <a:spAutoFit/>
          </a:bodyPr>
          <a:lstStyle/>
          <a:p>
            <a:r>
              <a:rPr lang="en-US" altLang="ja-JP" sz="3200" dirty="0" smtClean="0"/>
              <a:t>for </a:t>
            </a:r>
            <a:r>
              <a:rPr lang="en-US" altLang="ja-JP" sz="3200" dirty="0" err="1"/>
              <a:t>i</a:t>
            </a:r>
            <a:r>
              <a:rPr lang="en-US" altLang="ja-JP" sz="3200" dirty="0"/>
              <a:t> in range(9):</a:t>
            </a:r>
          </a:p>
          <a:p>
            <a:r>
              <a:rPr lang="ja-JP" altLang="en-US" sz="3200" dirty="0" smtClean="0"/>
              <a:t>　</a:t>
            </a:r>
            <a:r>
              <a:rPr lang="en-US" altLang="ja-JP" sz="3200" dirty="0" smtClean="0"/>
              <a:t>print</a:t>
            </a:r>
            <a:r>
              <a:rPr lang="en-US" altLang="ja-JP" sz="3200" dirty="0"/>
              <a:t>("</a:t>
            </a:r>
            <a:r>
              <a:rPr lang="ja-JP" altLang="en-US" sz="3200" dirty="0"/>
              <a:t>飛んで</a:t>
            </a:r>
            <a:r>
              <a:rPr lang="en-US" altLang="ja-JP" sz="3200" dirty="0"/>
              <a:t>")</a:t>
            </a:r>
          </a:p>
          <a:p>
            <a:r>
              <a:rPr lang="en-US" altLang="ja-JP" sz="3200" dirty="0" smtClean="0"/>
              <a:t>for </a:t>
            </a:r>
            <a:r>
              <a:rPr lang="en-US" altLang="ja-JP" sz="3200" dirty="0" err="1"/>
              <a:t>i</a:t>
            </a:r>
            <a:r>
              <a:rPr lang="en-US" altLang="ja-JP" sz="3200" dirty="0"/>
              <a:t> in range(3):</a:t>
            </a:r>
          </a:p>
          <a:p>
            <a:r>
              <a:rPr lang="ja-JP" altLang="en-US" sz="3200" dirty="0" smtClean="0"/>
              <a:t>　</a:t>
            </a:r>
            <a:r>
              <a:rPr lang="en-US" altLang="ja-JP" sz="3200" dirty="0" smtClean="0"/>
              <a:t>print</a:t>
            </a:r>
            <a:r>
              <a:rPr lang="en-US" altLang="ja-JP" sz="3200" dirty="0"/>
              <a:t>("</a:t>
            </a:r>
            <a:r>
              <a:rPr lang="ja-JP" altLang="en-US" sz="3200" dirty="0"/>
              <a:t>回って</a:t>
            </a:r>
            <a:r>
              <a:rPr lang="en-US" altLang="ja-JP" sz="3200" dirty="0"/>
              <a:t>")</a:t>
            </a:r>
          </a:p>
          <a:p>
            <a:r>
              <a:rPr lang="en-US" altLang="ja-JP" sz="3200" dirty="0" smtClean="0"/>
              <a:t>print</a:t>
            </a:r>
            <a:r>
              <a:rPr lang="en-US" altLang="ja-JP" sz="3200" dirty="0"/>
              <a:t>("</a:t>
            </a:r>
            <a:r>
              <a:rPr lang="ja-JP" altLang="en-US" sz="3200" dirty="0"/>
              <a:t>回る</a:t>
            </a:r>
            <a:r>
              <a:rPr lang="en-US" altLang="ja-JP" sz="3200" dirty="0"/>
              <a:t>")</a:t>
            </a:r>
            <a:endParaRPr lang="ja-JP" altLang="en-US" sz="5400" dirty="0"/>
          </a:p>
        </p:txBody>
      </p:sp>
      <p:sp>
        <p:nvSpPr>
          <p:cNvPr id="5" name="テキスト ボックス 4"/>
          <p:cNvSpPr txBox="1"/>
          <p:nvPr/>
        </p:nvSpPr>
        <p:spPr>
          <a:xfrm>
            <a:off x="1452509" y="6074789"/>
            <a:ext cx="9364717" cy="584775"/>
          </a:xfrm>
          <a:prstGeom prst="rect">
            <a:avLst/>
          </a:prstGeom>
          <a:noFill/>
        </p:spPr>
        <p:txBody>
          <a:bodyPr wrap="square" rtlCol="0">
            <a:spAutoFit/>
          </a:bodyPr>
          <a:lstStyle/>
          <a:p>
            <a:r>
              <a:rPr kumimoji="1" lang="ja-JP" altLang="en-US" sz="3200" dirty="0" smtClean="0"/>
              <a:t>ヒント！：</a:t>
            </a:r>
            <a:r>
              <a:rPr kumimoji="1" lang="en-US" altLang="ja-JP" sz="3200" dirty="0" smtClean="0"/>
              <a:t>Python</a:t>
            </a:r>
            <a:r>
              <a:rPr kumimoji="1" lang="ja-JP" altLang="en-US" sz="3200" dirty="0" smtClean="0"/>
              <a:t>でプログラミングするとこうなるよ。</a:t>
            </a:r>
            <a:endParaRPr kumimoji="1" lang="ja-JP" altLang="en-US" sz="3200" dirty="0"/>
          </a:p>
        </p:txBody>
      </p:sp>
    </p:spTree>
    <p:extLst>
      <p:ext uri="{BB962C8B-B14F-4D97-AF65-F5344CB8AC3E}">
        <p14:creationId xmlns:p14="http://schemas.microsoft.com/office/powerpoint/2010/main" val="165039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15152"/>
            <a:ext cx="11201399" cy="1650970"/>
          </a:xfrm>
        </p:spPr>
        <p:txBody>
          <a:bodyPr>
            <a:noAutofit/>
          </a:bodyPr>
          <a:lstStyle/>
          <a:p>
            <a:r>
              <a:rPr lang="ja-JP" altLang="ja-JP" dirty="0"/>
              <a:t>□</a:t>
            </a:r>
            <a:r>
              <a:rPr lang="ja-JP" altLang="ja-JP" b="1" u="sng" dirty="0"/>
              <a:t>演習４</a:t>
            </a:r>
            <a:r>
              <a:rPr lang="en-US" altLang="ja-JP" dirty="0"/>
              <a:t>: </a:t>
            </a:r>
            <a:r>
              <a:rPr lang="ja-JP" altLang="ja-JP" dirty="0"/>
              <a:t>「</a:t>
            </a:r>
            <a:r>
              <a:rPr lang="en-US" altLang="ja-JP" dirty="0"/>
              <a:t>Practice1-1:</a:t>
            </a:r>
            <a:r>
              <a:rPr lang="ja-JP" altLang="ja-JP" dirty="0"/>
              <a:t>年齢予想ゲーム再考</a:t>
            </a:r>
            <a:r>
              <a:rPr lang="ja-JP" altLang="ja-JP" dirty="0" smtClean="0"/>
              <a:t>」</a:t>
            </a:r>
            <a:r>
              <a:rPr lang="en-US" altLang="ja-JP" dirty="0" smtClean="0"/>
              <a:t/>
            </a:r>
            <a:br>
              <a:rPr lang="en-US" altLang="ja-JP" dirty="0" smtClean="0"/>
            </a:br>
            <a:r>
              <a:rPr lang="ja-JP" altLang="ja-JP" dirty="0" smtClean="0"/>
              <a:t>を</a:t>
            </a:r>
            <a:r>
              <a:rPr lang="en-US" altLang="ja-JP" dirty="0"/>
              <a:t>10</a:t>
            </a:r>
            <a:r>
              <a:rPr lang="ja-JP" altLang="ja-JP" dirty="0"/>
              <a:t>分以内にやってみよう！⇒ 時間内にできた人は加点</a:t>
            </a:r>
            <a:endParaRPr kumimoji="1" lang="ja-JP" altLang="en-US" dirty="0"/>
          </a:p>
        </p:txBody>
      </p:sp>
      <p:sp>
        <p:nvSpPr>
          <p:cNvPr id="4" name="正方形/長方形 3"/>
          <p:cNvSpPr/>
          <p:nvPr/>
        </p:nvSpPr>
        <p:spPr>
          <a:xfrm>
            <a:off x="6230113" y="2260264"/>
            <a:ext cx="5003944" cy="3539430"/>
          </a:xfrm>
          <a:prstGeom prst="rect">
            <a:avLst/>
          </a:prstGeom>
          <a:ln>
            <a:solidFill>
              <a:schemeClr val="tx1"/>
            </a:solidFill>
          </a:ln>
        </p:spPr>
        <p:txBody>
          <a:bodyPr wrap="square">
            <a:spAutoFit/>
          </a:bodyPr>
          <a:lstStyle/>
          <a:p>
            <a:r>
              <a:rPr lang="ja-JP" altLang="en-US" sz="3200" dirty="0" smtClean="0"/>
              <a:t>　</a:t>
            </a:r>
            <a:r>
              <a:rPr lang="en-US" altLang="ja-JP" sz="3200" dirty="0" smtClean="0"/>
              <a:t>print(“</a:t>
            </a:r>
            <a:r>
              <a:rPr lang="ja-JP" altLang="en-US" sz="3200" dirty="0" smtClean="0"/>
              <a:t>あなた</a:t>
            </a:r>
            <a:r>
              <a:rPr lang="ja-JP" altLang="en-US" sz="3200" dirty="0"/>
              <a:t>の年齢</a:t>
            </a:r>
            <a:r>
              <a:rPr lang="ja-JP" altLang="en-US" sz="3200" dirty="0" smtClean="0"/>
              <a:t>は</a:t>
            </a:r>
            <a:r>
              <a:rPr lang="en-US" altLang="ja-JP" sz="3200" dirty="0" smtClean="0"/>
              <a:t>”) </a:t>
            </a:r>
            <a:r>
              <a:rPr lang="ja-JP" altLang="en-US" sz="3200" dirty="0" smtClean="0"/>
              <a:t>　　　　</a:t>
            </a:r>
            <a:endParaRPr lang="en-US" altLang="ja-JP" sz="3200" dirty="0" smtClean="0"/>
          </a:p>
          <a:p>
            <a:r>
              <a:rPr lang="ja-JP" altLang="en-US" sz="3200" dirty="0"/>
              <a:t>　</a:t>
            </a:r>
            <a:r>
              <a:rPr lang="en-US" altLang="ja-JP" sz="3200" dirty="0" smtClean="0"/>
              <a:t>print(year-</a:t>
            </a:r>
            <a:r>
              <a:rPr lang="en-US" altLang="ja-JP" sz="3200" dirty="0" err="1" smtClean="0"/>
              <a:t>birthy</a:t>
            </a:r>
            <a:r>
              <a:rPr lang="en-US" altLang="ja-JP" sz="3200" dirty="0"/>
              <a:t>)</a:t>
            </a:r>
            <a:r>
              <a:rPr lang="en-US" altLang="ja-JP" sz="4800" dirty="0"/>
              <a:t/>
            </a:r>
            <a:br>
              <a:rPr lang="en-US" altLang="ja-JP" sz="4800" dirty="0"/>
            </a:br>
            <a:r>
              <a:rPr lang="ja-JP" altLang="en-US" sz="3200" dirty="0" smtClean="0"/>
              <a:t>　</a:t>
            </a:r>
            <a:r>
              <a:rPr lang="en-US" altLang="ja-JP" sz="3200" dirty="0" smtClean="0"/>
              <a:t>print</a:t>
            </a:r>
            <a:r>
              <a:rPr lang="en-US" altLang="ja-JP" sz="3200" dirty="0"/>
              <a:t>("</a:t>
            </a:r>
            <a:r>
              <a:rPr lang="ja-JP" altLang="en-US" sz="3200" dirty="0"/>
              <a:t>歳です。</a:t>
            </a:r>
            <a:r>
              <a:rPr lang="en-US" altLang="ja-JP" sz="3200" dirty="0"/>
              <a:t>")</a:t>
            </a:r>
            <a:r>
              <a:rPr lang="ja-JP" altLang="en-US" sz="4800" dirty="0"/>
              <a:t/>
            </a:r>
            <a:br>
              <a:rPr lang="ja-JP" altLang="en-US" sz="4800" dirty="0"/>
            </a:br>
            <a:r>
              <a:rPr lang="en-US" altLang="ja-JP" sz="3200" dirty="0" err="1"/>
              <a:t>elif</a:t>
            </a:r>
            <a:r>
              <a:rPr lang="en-US" altLang="ja-JP" sz="3200" dirty="0"/>
              <a:t>(month&lt;=</a:t>
            </a:r>
            <a:r>
              <a:rPr lang="en-US" altLang="ja-JP" sz="3200" dirty="0" err="1"/>
              <a:t>birthm</a:t>
            </a:r>
            <a:r>
              <a:rPr lang="en-US" altLang="ja-JP" sz="3200" dirty="0"/>
              <a:t>):</a:t>
            </a:r>
            <a:r>
              <a:rPr lang="en-US" altLang="ja-JP" sz="4800" dirty="0"/>
              <a:t/>
            </a:r>
            <a:br>
              <a:rPr lang="en-US" altLang="ja-JP" sz="4800" dirty="0"/>
            </a:br>
            <a:r>
              <a:rPr lang="en-US" altLang="ja-JP" sz="3200" dirty="0" smtClean="0"/>
              <a:t>   print</a:t>
            </a:r>
            <a:r>
              <a:rPr lang="en-US" altLang="ja-JP" sz="3200" dirty="0"/>
              <a:t>("</a:t>
            </a:r>
            <a:r>
              <a:rPr lang="ja-JP" altLang="en-US" sz="3200" dirty="0"/>
              <a:t>あなたの年齢は</a:t>
            </a:r>
            <a:r>
              <a:rPr lang="en-US" altLang="ja-JP" sz="3200" dirty="0"/>
              <a:t>")</a:t>
            </a:r>
            <a:r>
              <a:rPr lang="ja-JP" altLang="en-US" sz="4800" dirty="0"/>
              <a:t/>
            </a:r>
            <a:br>
              <a:rPr lang="ja-JP" altLang="en-US" sz="4800" dirty="0"/>
            </a:br>
            <a:r>
              <a:rPr lang="en-US" altLang="ja-JP" sz="3200" dirty="0" smtClean="0"/>
              <a:t>   print</a:t>
            </a:r>
            <a:r>
              <a:rPr lang="en-US" altLang="ja-JP" sz="3200" dirty="0"/>
              <a:t>((year-</a:t>
            </a:r>
            <a:r>
              <a:rPr lang="en-US" altLang="ja-JP" sz="3200" dirty="0" err="1"/>
              <a:t>birthy</a:t>
            </a:r>
            <a:r>
              <a:rPr lang="en-US" altLang="ja-JP" sz="3200" dirty="0"/>
              <a:t>)-1)</a:t>
            </a:r>
            <a:r>
              <a:rPr lang="en-US" altLang="ja-JP" sz="4800" dirty="0"/>
              <a:t/>
            </a:r>
            <a:br>
              <a:rPr lang="en-US" altLang="ja-JP" sz="4800" dirty="0"/>
            </a:br>
            <a:r>
              <a:rPr lang="en-US" altLang="ja-JP" sz="3200" dirty="0" smtClean="0"/>
              <a:t>   print</a:t>
            </a:r>
            <a:r>
              <a:rPr lang="en-US" altLang="ja-JP" sz="3200" dirty="0"/>
              <a:t>("</a:t>
            </a:r>
            <a:r>
              <a:rPr lang="ja-JP" altLang="en-US" sz="3200" dirty="0"/>
              <a:t>歳です。</a:t>
            </a:r>
            <a:r>
              <a:rPr lang="en-US" altLang="ja-JP" sz="3200" dirty="0"/>
              <a:t>")</a:t>
            </a:r>
            <a:endParaRPr lang="ja-JP" altLang="en-US" sz="8000" dirty="0"/>
          </a:p>
        </p:txBody>
      </p:sp>
      <p:sp>
        <p:nvSpPr>
          <p:cNvPr id="5" name="正方形/長方形 4"/>
          <p:cNvSpPr/>
          <p:nvPr/>
        </p:nvSpPr>
        <p:spPr>
          <a:xfrm>
            <a:off x="685801" y="2260262"/>
            <a:ext cx="5163206" cy="3539430"/>
          </a:xfrm>
          <a:prstGeom prst="rect">
            <a:avLst/>
          </a:prstGeom>
          <a:ln>
            <a:solidFill>
              <a:schemeClr val="tx1"/>
            </a:solidFill>
          </a:ln>
        </p:spPr>
        <p:txBody>
          <a:bodyPr wrap="square">
            <a:spAutoFit/>
          </a:bodyPr>
          <a:lstStyle/>
          <a:p>
            <a:r>
              <a:rPr lang="en-US" altLang="ja-JP" sz="3200" dirty="0" err="1" smtClean="0"/>
              <a:t>birthy</a:t>
            </a:r>
            <a:r>
              <a:rPr lang="en-US" altLang="ja-JP" sz="3200" dirty="0" smtClean="0"/>
              <a:t>=2004</a:t>
            </a:r>
            <a:r>
              <a:rPr lang="en-US" altLang="ja-JP" sz="4800" dirty="0"/>
              <a:t/>
            </a:r>
            <a:br>
              <a:rPr lang="en-US" altLang="ja-JP" sz="4800" dirty="0"/>
            </a:br>
            <a:r>
              <a:rPr lang="en-US" altLang="ja-JP" sz="3200" dirty="0" err="1"/>
              <a:t>birthm</a:t>
            </a:r>
            <a:r>
              <a:rPr lang="en-US" altLang="ja-JP" sz="3200" dirty="0"/>
              <a:t>=9</a:t>
            </a:r>
            <a:r>
              <a:rPr lang="en-US" altLang="ja-JP" sz="4800" dirty="0"/>
              <a:t/>
            </a:r>
            <a:br>
              <a:rPr lang="en-US" altLang="ja-JP" sz="4800" dirty="0"/>
            </a:br>
            <a:r>
              <a:rPr lang="en-US" altLang="ja-JP" sz="3200" dirty="0" smtClean="0"/>
              <a:t>year=2020</a:t>
            </a:r>
            <a:r>
              <a:rPr lang="en-US" altLang="ja-JP" sz="4800" dirty="0"/>
              <a:t/>
            </a:r>
            <a:br>
              <a:rPr lang="en-US" altLang="ja-JP" sz="4800" dirty="0"/>
            </a:br>
            <a:r>
              <a:rPr lang="en-US" altLang="ja-JP" sz="3200" dirty="0" smtClean="0"/>
              <a:t>month=2</a:t>
            </a:r>
            <a:r>
              <a:rPr lang="en-US" altLang="ja-JP" sz="4800" dirty="0"/>
              <a:t/>
            </a:r>
            <a:br>
              <a:rPr lang="en-US" altLang="ja-JP" sz="4800" dirty="0"/>
            </a:br>
            <a:r>
              <a:rPr lang="en-US" altLang="ja-JP" sz="3200" dirty="0"/>
              <a:t>print("</a:t>
            </a:r>
            <a:r>
              <a:rPr lang="ja-JP" altLang="en-US" sz="3200" dirty="0"/>
              <a:t>あなたの年齢を予想してみます</a:t>
            </a:r>
            <a:r>
              <a:rPr lang="en-US" altLang="ja-JP" sz="3200" dirty="0"/>
              <a:t>")</a:t>
            </a:r>
            <a:r>
              <a:rPr lang="ja-JP" altLang="en-US" sz="4800" dirty="0"/>
              <a:t/>
            </a:r>
            <a:br>
              <a:rPr lang="ja-JP" altLang="en-US" sz="4800" dirty="0"/>
            </a:br>
            <a:r>
              <a:rPr lang="en-US" altLang="ja-JP" sz="3200" dirty="0"/>
              <a:t>if(month&gt;</a:t>
            </a:r>
            <a:r>
              <a:rPr lang="en-US" altLang="ja-JP" sz="3200" dirty="0" err="1"/>
              <a:t>birthm</a:t>
            </a:r>
            <a:r>
              <a:rPr lang="en-US" altLang="ja-JP" sz="3200" dirty="0" smtClean="0"/>
              <a:t>):</a:t>
            </a:r>
            <a:endParaRPr lang="ja-JP" altLang="en-US" sz="8000" dirty="0"/>
          </a:p>
        </p:txBody>
      </p:sp>
      <p:sp>
        <p:nvSpPr>
          <p:cNvPr id="6" name="テキスト ボックス 5"/>
          <p:cNvSpPr txBox="1"/>
          <p:nvPr/>
        </p:nvSpPr>
        <p:spPr>
          <a:xfrm>
            <a:off x="1452509" y="6074789"/>
            <a:ext cx="9364717" cy="584775"/>
          </a:xfrm>
          <a:prstGeom prst="rect">
            <a:avLst/>
          </a:prstGeom>
          <a:noFill/>
        </p:spPr>
        <p:txBody>
          <a:bodyPr wrap="square" rtlCol="0">
            <a:spAutoFit/>
          </a:bodyPr>
          <a:lstStyle/>
          <a:p>
            <a:r>
              <a:rPr kumimoji="1" lang="ja-JP" altLang="en-US" sz="3200" dirty="0" smtClean="0"/>
              <a:t>ヒント！：</a:t>
            </a:r>
            <a:r>
              <a:rPr kumimoji="1" lang="en-US" altLang="ja-JP" sz="3200" dirty="0" smtClean="0"/>
              <a:t>Python</a:t>
            </a:r>
            <a:r>
              <a:rPr kumimoji="1" lang="ja-JP" altLang="en-US" sz="3200" dirty="0" smtClean="0"/>
              <a:t>でプログラミングするとこうなるよ。</a:t>
            </a:r>
            <a:endParaRPr kumimoji="1" lang="ja-JP" altLang="en-US" sz="3200" dirty="0"/>
          </a:p>
        </p:txBody>
      </p:sp>
    </p:spTree>
    <p:extLst>
      <p:ext uri="{BB962C8B-B14F-4D97-AF65-F5344CB8AC3E}">
        <p14:creationId xmlns:p14="http://schemas.microsoft.com/office/powerpoint/2010/main" val="35352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4498"/>
            <a:ext cx="10131425" cy="1456267"/>
          </a:xfrm>
        </p:spPr>
        <p:txBody>
          <a:bodyPr/>
          <a:lstStyle/>
          <a:p>
            <a:r>
              <a:rPr kumimoji="1" lang="ja-JP" altLang="en-US" dirty="0" smtClean="0"/>
              <a:t>素数を求めるプログラム：</a:t>
            </a:r>
            <a:r>
              <a:rPr kumimoji="1" lang="ja-JP" altLang="en-US" dirty="0" smtClean="0">
                <a:solidFill>
                  <a:srgbClr val="FF0000"/>
                </a:solidFill>
              </a:rPr>
              <a:t>アルゴリズムによる差</a:t>
            </a:r>
            <a:endParaRPr kumimoji="1" lang="ja-JP" altLang="en-US" dirty="0">
              <a:solidFill>
                <a:srgbClr val="FF0000"/>
              </a:solidFill>
            </a:endParaRPr>
          </a:p>
        </p:txBody>
      </p:sp>
      <p:sp>
        <p:nvSpPr>
          <p:cNvPr id="4" name="テキスト プレースホルダー 3"/>
          <p:cNvSpPr>
            <a:spLocks noGrp="1"/>
          </p:cNvSpPr>
          <p:nvPr>
            <p:ph type="body" idx="1"/>
          </p:nvPr>
        </p:nvSpPr>
        <p:spPr>
          <a:xfrm>
            <a:off x="973670" y="1172634"/>
            <a:ext cx="4709054" cy="576262"/>
          </a:xfrm>
        </p:spPr>
        <p:txBody>
          <a:bodyPr/>
          <a:lstStyle/>
          <a:p>
            <a:r>
              <a:rPr kumimoji="1" lang="ja-JP" altLang="en-US" dirty="0" smtClean="0"/>
              <a:t>順次処理（工夫なし）</a:t>
            </a:r>
            <a:endParaRPr kumimoji="1" lang="ja-JP" altLang="en-US" dirty="0"/>
          </a:p>
        </p:txBody>
      </p:sp>
      <p:sp>
        <p:nvSpPr>
          <p:cNvPr id="5" name="コンテンツ プレースホルダー 4"/>
          <p:cNvSpPr>
            <a:spLocks noGrp="1"/>
          </p:cNvSpPr>
          <p:nvPr>
            <p:ph sz="half" idx="2"/>
          </p:nvPr>
        </p:nvSpPr>
        <p:spPr>
          <a:xfrm>
            <a:off x="555891" y="5048211"/>
            <a:ext cx="4996923" cy="524958"/>
          </a:xfrm>
        </p:spPr>
        <p:txBody>
          <a:bodyPr/>
          <a:lstStyle/>
          <a:p>
            <a:pPr marL="0" indent="0">
              <a:buNone/>
            </a:pPr>
            <a:r>
              <a:rPr lang="en-US" altLang="ja-JP" dirty="0" smtClean="0"/>
              <a:t>※</a:t>
            </a:r>
            <a:r>
              <a:rPr lang="ja-JP" altLang="en-US" dirty="0" smtClean="0"/>
              <a:t>上記プログラムは</a:t>
            </a:r>
            <a:r>
              <a:rPr lang="en-US" altLang="ja-JP" dirty="0" smtClean="0"/>
              <a:t>java script</a:t>
            </a:r>
            <a:r>
              <a:rPr lang="ja-JP" altLang="en-US" dirty="0" smtClean="0"/>
              <a:t>で作成</a:t>
            </a:r>
            <a:endParaRPr kumimoji="1" lang="ja-JP" altLang="en-US" dirty="0"/>
          </a:p>
        </p:txBody>
      </p:sp>
      <p:sp>
        <p:nvSpPr>
          <p:cNvPr id="6" name="テキスト プレースホルダー 5"/>
          <p:cNvSpPr>
            <a:spLocks noGrp="1"/>
          </p:cNvSpPr>
          <p:nvPr>
            <p:ph type="body" sz="quarter" idx="3"/>
          </p:nvPr>
        </p:nvSpPr>
        <p:spPr>
          <a:xfrm>
            <a:off x="6096003" y="1172634"/>
            <a:ext cx="4722813" cy="576262"/>
          </a:xfrm>
        </p:spPr>
        <p:txBody>
          <a:bodyPr/>
          <a:lstStyle/>
          <a:p>
            <a:r>
              <a:rPr kumimoji="1" lang="ja-JP" altLang="en-US" dirty="0" smtClean="0"/>
              <a:t>エラトステネスのふるい</a:t>
            </a:r>
            <a:endParaRPr kumimoji="1" lang="ja-JP" altLang="en-US" dirty="0"/>
          </a:p>
        </p:txBody>
      </p:sp>
      <p:sp>
        <p:nvSpPr>
          <p:cNvPr id="12" name="メモ 11"/>
          <p:cNvSpPr/>
          <p:nvPr/>
        </p:nvSpPr>
        <p:spPr>
          <a:xfrm>
            <a:off x="425982" y="1897038"/>
            <a:ext cx="5256742" cy="2890862"/>
          </a:xfrm>
          <a:prstGeom prst="foldedCorner">
            <a:avLst>
              <a:gd name="adj" fmla="val 7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6"/>
          <p:cNvSpPr txBox="1">
            <a:spLocks/>
          </p:cNvSpPr>
          <p:nvPr/>
        </p:nvSpPr>
        <p:spPr>
          <a:xfrm>
            <a:off x="425982" y="1897038"/>
            <a:ext cx="6025617" cy="3894161"/>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None/>
            </a:pPr>
            <a:r>
              <a:rPr lang="en-US" altLang="ja-JP" sz="1600" dirty="0"/>
              <a:t>n = </a:t>
            </a:r>
            <a:r>
              <a:rPr lang="en-US" altLang="ja-JP" sz="1600" dirty="0" err="1"/>
              <a:t>parseFloat</a:t>
            </a:r>
            <a:r>
              <a:rPr lang="en-US" altLang="ja-JP" sz="1600" dirty="0"/>
              <a:t>(prompt('</a:t>
            </a:r>
            <a:r>
              <a:rPr lang="ja-JP" altLang="en-US" sz="1600" dirty="0"/>
              <a:t>いくつ未満の素数を求めますか？</a:t>
            </a:r>
            <a:r>
              <a:rPr lang="en-US" altLang="ja-JP" sz="1600" dirty="0"/>
              <a:t>'));</a:t>
            </a:r>
          </a:p>
          <a:p>
            <a:pPr marL="0" indent="0">
              <a:buNone/>
            </a:pPr>
            <a:r>
              <a:rPr lang="en-US" altLang="ja-JP" sz="1600" dirty="0"/>
              <a:t>for(x = 2; x &lt; n; ++x ){</a:t>
            </a:r>
          </a:p>
          <a:p>
            <a:pPr marL="0" indent="0">
              <a:buNone/>
            </a:pPr>
            <a:r>
              <a:rPr lang="en-US" altLang="ja-JP" sz="1600" dirty="0"/>
              <a:t> </a:t>
            </a:r>
            <a:r>
              <a:rPr lang="en-US" altLang="ja-JP" sz="1600" dirty="0" err="1"/>
              <a:t>sosu</a:t>
            </a:r>
            <a:r>
              <a:rPr lang="en-US" altLang="ja-JP" sz="1600" dirty="0"/>
              <a:t> = true;</a:t>
            </a:r>
          </a:p>
          <a:p>
            <a:pPr marL="0" indent="0">
              <a:buNone/>
            </a:pPr>
            <a:r>
              <a:rPr lang="en-US" altLang="ja-JP" sz="1600" dirty="0"/>
              <a:t> for(</a:t>
            </a:r>
            <a:r>
              <a:rPr lang="en-US" altLang="ja-JP" sz="1600" dirty="0" err="1"/>
              <a:t>i</a:t>
            </a:r>
            <a:r>
              <a:rPr lang="en-US" altLang="ja-JP" sz="1600" dirty="0"/>
              <a:t> = 2; </a:t>
            </a:r>
            <a:r>
              <a:rPr lang="en-US" altLang="ja-JP" sz="1600" dirty="0" err="1"/>
              <a:t>i</a:t>
            </a:r>
            <a:r>
              <a:rPr lang="en-US" altLang="ja-JP" sz="1600" dirty="0"/>
              <a:t> &lt; x; ++</a:t>
            </a:r>
            <a:r>
              <a:rPr lang="en-US" altLang="ja-JP" sz="1600" dirty="0" err="1"/>
              <a:t>i</a:t>
            </a:r>
            <a:r>
              <a:rPr lang="en-US" altLang="ja-JP" sz="1600" dirty="0"/>
              <a:t>){</a:t>
            </a:r>
          </a:p>
          <a:p>
            <a:pPr marL="0" indent="0">
              <a:buNone/>
            </a:pPr>
            <a:r>
              <a:rPr lang="en-US" altLang="ja-JP" sz="1600" dirty="0"/>
              <a:t>   if(x % </a:t>
            </a:r>
            <a:r>
              <a:rPr lang="en-US" altLang="ja-JP" sz="1600" dirty="0" err="1"/>
              <a:t>i</a:t>
            </a:r>
            <a:r>
              <a:rPr lang="en-US" altLang="ja-JP" sz="1600" dirty="0"/>
              <a:t> == 0){ </a:t>
            </a:r>
            <a:r>
              <a:rPr lang="en-US" altLang="ja-JP" sz="1600" dirty="0" err="1"/>
              <a:t>sosu</a:t>
            </a:r>
            <a:r>
              <a:rPr lang="en-US" altLang="ja-JP" sz="1600" dirty="0"/>
              <a:t>=false; }</a:t>
            </a:r>
          </a:p>
          <a:p>
            <a:pPr marL="0" indent="0">
              <a:buNone/>
            </a:pPr>
            <a:r>
              <a:rPr lang="en-US" altLang="ja-JP" sz="1600" dirty="0"/>
              <a:t> }</a:t>
            </a:r>
          </a:p>
          <a:p>
            <a:pPr marL="0" indent="0">
              <a:buNone/>
            </a:pPr>
            <a:r>
              <a:rPr lang="en-US" altLang="ja-JP" sz="1600" dirty="0"/>
              <a:t> if(</a:t>
            </a:r>
            <a:r>
              <a:rPr lang="en-US" altLang="ja-JP" sz="1600" dirty="0" err="1"/>
              <a:t>sosu</a:t>
            </a:r>
            <a:r>
              <a:rPr lang="en-US" altLang="ja-JP" sz="1600" dirty="0"/>
              <a:t>){</a:t>
            </a:r>
            <a:r>
              <a:rPr lang="en-US" altLang="ja-JP" sz="1600" dirty="0" err="1"/>
              <a:t>document.write</a:t>
            </a:r>
            <a:r>
              <a:rPr lang="en-US" altLang="ja-JP" sz="1600" dirty="0"/>
              <a:t>(x+ '</a:t>
            </a:r>
            <a:r>
              <a:rPr lang="ja-JP" altLang="en-US" sz="1600" dirty="0"/>
              <a:t>　</a:t>
            </a:r>
            <a:r>
              <a:rPr lang="en-US" altLang="ja-JP" sz="1600" dirty="0"/>
              <a:t>'); }</a:t>
            </a:r>
          </a:p>
          <a:p>
            <a:pPr marL="0" indent="0">
              <a:buNone/>
            </a:pPr>
            <a:r>
              <a:rPr lang="en-US" altLang="ja-JP" sz="1600" dirty="0"/>
              <a:t>}</a:t>
            </a:r>
            <a:endParaRPr lang="ja-JP" altLang="en-US" sz="1600" dirty="0"/>
          </a:p>
        </p:txBody>
      </p:sp>
      <p:sp>
        <p:nvSpPr>
          <p:cNvPr id="13" name="メモ 12"/>
          <p:cNvSpPr/>
          <p:nvPr/>
        </p:nvSpPr>
        <p:spPr>
          <a:xfrm>
            <a:off x="5823482" y="1897038"/>
            <a:ext cx="5256742" cy="2890862"/>
          </a:xfrm>
          <a:prstGeom prst="foldedCorner">
            <a:avLst>
              <a:gd name="adj" fmla="val 744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 name="コンテンツ プレースホルダー 6"/>
          <p:cNvSpPr>
            <a:spLocks noGrp="1"/>
          </p:cNvSpPr>
          <p:nvPr>
            <p:ph sz="quarter" idx="4"/>
          </p:nvPr>
        </p:nvSpPr>
        <p:spPr>
          <a:xfrm>
            <a:off x="5823482" y="1897038"/>
            <a:ext cx="6025617" cy="3894161"/>
          </a:xfrm>
        </p:spPr>
        <p:txBody>
          <a:bodyPr>
            <a:normAutofit/>
          </a:bodyPr>
          <a:lstStyle/>
          <a:p>
            <a:pPr marL="0" indent="0">
              <a:buNone/>
            </a:pPr>
            <a:r>
              <a:rPr lang="en-US" altLang="ja-JP" sz="1600" dirty="0">
                <a:solidFill>
                  <a:schemeClr val="bg1"/>
                </a:solidFill>
              </a:rPr>
              <a:t>n = </a:t>
            </a:r>
            <a:r>
              <a:rPr lang="en-US" altLang="ja-JP" sz="1600" dirty="0" err="1">
                <a:solidFill>
                  <a:schemeClr val="bg1"/>
                </a:solidFill>
              </a:rPr>
              <a:t>parseFloat</a:t>
            </a:r>
            <a:r>
              <a:rPr lang="en-US" altLang="ja-JP" sz="1600" dirty="0">
                <a:solidFill>
                  <a:schemeClr val="bg1"/>
                </a:solidFill>
              </a:rPr>
              <a:t>(prompt('</a:t>
            </a:r>
            <a:r>
              <a:rPr lang="ja-JP" altLang="en-US" sz="1600" dirty="0">
                <a:solidFill>
                  <a:schemeClr val="bg1"/>
                </a:solidFill>
              </a:rPr>
              <a:t>いくつ未満の素数を求めますか？</a:t>
            </a:r>
            <a:r>
              <a:rPr lang="en-US" altLang="ja-JP" sz="1600" dirty="0">
                <a:solidFill>
                  <a:schemeClr val="bg1"/>
                </a:solidFill>
              </a:rPr>
              <a:t>'));</a:t>
            </a:r>
          </a:p>
          <a:p>
            <a:pPr marL="0" indent="0">
              <a:buNone/>
            </a:pPr>
            <a:r>
              <a:rPr lang="en-US" altLang="ja-JP" sz="1600" dirty="0">
                <a:solidFill>
                  <a:schemeClr val="bg1"/>
                </a:solidFill>
              </a:rPr>
              <a:t>a = new Array(n);</a:t>
            </a:r>
          </a:p>
          <a:p>
            <a:pPr marL="0" indent="0">
              <a:buNone/>
            </a:pPr>
            <a:r>
              <a:rPr lang="en-US" altLang="ja-JP" sz="1600" dirty="0">
                <a:solidFill>
                  <a:schemeClr val="bg1"/>
                </a:solidFill>
              </a:rPr>
              <a:t>for(x = 2; x &lt; n; ++x ){</a:t>
            </a:r>
          </a:p>
          <a:p>
            <a:pPr marL="0" indent="0">
              <a:buNone/>
            </a:pPr>
            <a:r>
              <a:rPr lang="en-US" altLang="ja-JP" sz="1600" dirty="0">
                <a:solidFill>
                  <a:schemeClr val="bg1"/>
                </a:solidFill>
              </a:rPr>
              <a:t>   if(a[x] == null){</a:t>
            </a:r>
          </a:p>
          <a:p>
            <a:pPr marL="0" indent="0">
              <a:buNone/>
            </a:pPr>
            <a:r>
              <a:rPr lang="en-US" altLang="ja-JP" sz="1600" dirty="0">
                <a:solidFill>
                  <a:schemeClr val="bg1"/>
                </a:solidFill>
              </a:rPr>
              <a:t>    </a:t>
            </a:r>
            <a:r>
              <a:rPr lang="en-US" altLang="ja-JP" sz="1600" dirty="0" err="1">
                <a:solidFill>
                  <a:schemeClr val="bg1"/>
                </a:solidFill>
              </a:rPr>
              <a:t>document.write</a:t>
            </a:r>
            <a:r>
              <a:rPr lang="en-US" altLang="ja-JP" sz="1600" dirty="0">
                <a:solidFill>
                  <a:schemeClr val="bg1"/>
                </a:solidFill>
              </a:rPr>
              <a:t>(x + '</a:t>
            </a:r>
            <a:r>
              <a:rPr lang="ja-JP" altLang="en-US" sz="1600" dirty="0">
                <a:solidFill>
                  <a:schemeClr val="bg1"/>
                </a:solidFill>
              </a:rPr>
              <a:t>　</a:t>
            </a:r>
            <a:r>
              <a:rPr lang="en-US" altLang="ja-JP" sz="1600" dirty="0">
                <a:solidFill>
                  <a:schemeClr val="bg1"/>
                </a:solidFill>
              </a:rPr>
              <a:t>'); </a:t>
            </a:r>
          </a:p>
          <a:p>
            <a:pPr marL="0" indent="0">
              <a:buNone/>
            </a:pPr>
            <a:r>
              <a:rPr lang="en-US" altLang="ja-JP" sz="1600" dirty="0">
                <a:solidFill>
                  <a:schemeClr val="bg1"/>
                </a:solidFill>
              </a:rPr>
              <a:t>    for(</a:t>
            </a:r>
            <a:r>
              <a:rPr lang="en-US" altLang="ja-JP" sz="1600" dirty="0" err="1">
                <a:solidFill>
                  <a:schemeClr val="bg1"/>
                </a:solidFill>
              </a:rPr>
              <a:t>i</a:t>
            </a:r>
            <a:r>
              <a:rPr lang="en-US" altLang="ja-JP" sz="1600" dirty="0">
                <a:solidFill>
                  <a:schemeClr val="bg1"/>
                </a:solidFill>
              </a:rPr>
              <a:t> = x; </a:t>
            </a:r>
            <a:r>
              <a:rPr lang="en-US" altLang="ja-JP" sz="1600" dirty="0" err="1">
                <a:solidFill>
                  <a:schemeClr val="bg1"/>
                </a:solidFill>
              </a:rPr>
              <a:t>i</a:t>
            </a:r>
            <a:r>
              <a:rPr lang="en-US" altLang="ja-JP" sz="1600" dirty="0">
                <a:solidFill>
                  <a:schemeClr val="bg1"/>
                </a:solidFill>
              </a:rPr>
              <a:t> &lt; n; </a:t>
            </a:r>
            <a:r>
              <a:rPr lang="en-US" altLang="ja-JP" sz="1600" dirty="0" err="1">
                <a:solidFill>
                  <a:schemeClr val="bg1"/>
                </a:solidFill>
              </a:rPr>
              <a:t>i</a:t>
            </a:r>
            <a:r>
              <a:rPr lang="en-US" altLang="ja-JP" sz="1600" dirty="0">
                <a:solidFill>
                  <a:schemeClr val="bg1"/>
                </a:solidFill>
              </a:rPr>
              <a:t> = </a:t>
            </a:r>
            <a:r>
              <a:rPr lang="en-US" altLang="ja-JP" sz="1600" dirty="0" err="1">
                <a:solidFill>
                  <a:schemeClr val="bg1"/>
                </a:solidFill>
              </a:rPr>
              <a:t>i</a:t>
            </a:r>
            <a:r>
              <a:rPr lang="en-US" altLang="ja-JP" sz="1600" dirty="0">
                <a:solidFill>
                  <a:schemeClr val="bg1"/>
                </a:solidFill>
              </a:rPr>
              <a:t> + x) {a[</a:t>
            </a:r>
            <a:r>
              <a:rPr lang="en-US" altLang="ja-JP" sz="1600" dirty="0" err="1">
                <a:solidFill>
                  <a:schemeClr val="bg1"/>
                </a:solidFill>
              </a:rPr>
              <a:t>i</a:t>
            </a:r>
            <a:r>
              <a:rPr lang="en-US" altLang="ja-JP" sz="1600" dirty="0">
                <a:solidFill>
                  <a:schemeClr val="bg1"/>
                </a:solidFill>
              </a:rPr>
              <a:t>] = 1;}</a:t>
            </a:r>
          </a:p>
          <a:p>
            <a:pPr marL="0" indent="0">
              <a:buNone/>
            </a:pPr>
            <a:r>
              <a:rPr lang="en-US" altLang="ja-JP" sz="1600" dirty="0">
                <a:solidFill>
                  <a:schemeClr val="bg1"/>
                </a:solidFill>
              </a:rPr>
              <a:t>   }</a:t>
            </a:r>
          </a:p>
          <a:p>
            <a:pPr marL="0" indent="0">
              <a:buNone/>
            </a:pPr>
            <a:r>
              <a:rPr lang="en-US" altLang="ja-JP" sz="1600" dirty="0">
                <a:solidFill>
                  <a:schemeClr val="bg1"/>
                </a:solidFill>
              </a:rPr>
              <a:t>}</a:t>
            </a:r>
            <a:endParaRPr kumimoji="1" lang="ja-JP" altLang="en-US" sz="1600" dirty="0">
              <a:solidFill>
                <a:schemeClr val="bg1"/>
              </a:solidFill>
            </a:endParaRPr>
          </a:p>
        </p:txBody>
      </p:sp>
      <p:sp>
        <p:nvSpPr>
          <p:cNvPr id="14" name="コンテンツ プレースホルダー 2"/>
          <p:cNvSpPr txBox="1">
            <a:spLocks/>
          </p:cNvSpPr>
          <p:nvPr/>
        </p:nvSpPr>
        <p:spPr>
          <a:xfrm>
            <a:off x="818889" y="5573169"/>
            <a:ext cx="10131425" cy="1106825"/>
          </a:xfrm>
          <a:prstGeom prst="rect">
            <a:avLst/>
          </a:prstGeom>
        </p:spPr>
        <p:txBody>
          <a:bodyPr vert="horz" lIns="91440" tIns="45720" rIns="91440" bIns="45720" rtlCol="0" anchor="t">
            <a:normAutofit/>
          </a:bodyPr>
          <a:lstStyle>
            <a:lvl1pPr marL="0" indent="0" algn="l" defTabSz="457200" rtl="0" eaLnBrk="1" latinLnBrk="0" hangingPunct="1">
              <a:spcBef>
                <a:spcPts val="0"/>
              </a:spcBef>
              <a:spcAft>
                <a:spcPts val="1000"/>
              </a:spcAft>
              <a:buClr>
                <a:schemeClr val="tx1"/>
              </a:buClr>
              <a:buSzPct val="100000"/>
              <a:buFont typeface="Arial"/>
              <a:buNone/>
              <a:defRPr kumimoji="1" sz="2800" b="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kumimoji="1" sz="2000" b="1"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kumimoji="1" sz="1800" b="1"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kumimoji="1" sz="1600" b="1"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kumimoji="1" sz="1600" b="1"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kumimoji="1" sz="1600" b="1"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kumimoji="1" sz="1600" b="1"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kumimoji="1" sz="1600" b="1"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kumimoji="1" sz="1600" b="1" kern="1200" cap="none">
                <a:solidFill>
                  <a:schemeClr val="tx1"/>
                </a:solidFill>
                <a:effectLst/>
                <a:latin typeface="+mn-lt"/>
                <a:ea typeface="+mn-ea"/>
                <a:cs typeface="+mn-cs"/>
              </a:defRPr>
            </a:lvl9pPr>
          </a:lstStyle>
          <a:p>
            <a:r>
              <a:rPr lang="en-US" altLang="ja-JP" sz="3200" dirty="0" smtClean="0"/>
              <a:t>※</a:t>
            </a:r>
            <a:r>
              <a:rPr lang="ja-JP" altLang="en-US" sz="3200" dirty="0" smtClean="0"/>
              <a:t> コンピュータ上で実行されるプログラムも、アルゴリズムしだいで処理効率が大きく変わる！</a:t>
            </a:r>
            <a:endParaRPr lang="ja-JP" altLang="en-US" sz="3200" dirty="0"/>
          </a:p>
        </p:txBody>
      </p:sp>
    </p:spTree>
    <p:extLst>
      <p:ext uri="{BB962C8B-B14F-4D97-AF65-F5344CB8AC3E}">
        <p14:creationId xmlns:p14="http://schemas.microsoft.com/office/powerpoint/2010/main" val="290791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63988"/>
            <a:ext cx="10131425" cy="958785"/>
          </a:xfrm>
        </p:spPr>
        <p:txBody>
          <a:bodyPr/>
          <a:lstStyle/>
          <a:p>
            <a:r>
              <a:rPr kumimoji="1" lang="ja-JP" altLang="en-US" dirty="0" smtClean="0">
                <a:solidFill>
                  <a:schemeClr val="accent5">
                    <a:lumMod val="40000"/>
                    <a:lumOff val="60000"/>
                  </a:schemeClr>
                </a:solidFill>
              </a:rPr>
              <a:t>フローチャート</a:t>
            </a:r>
            <a:endParaRPr kumimoji="1" lang="ja-JP" altLang="en-US" dirty="0">
              <a:solidFill>
                <a:schemeClr val="accent5">
                  <a:lumMod val="40000"/>
                  <a:lumOff val="60000"/>
                </a:schemeClr>
              </a:solidFill>
            </a:endParaRPr>
          </a:p>
        </p:txBody>
      </p:sp>
      <p:sp>
        <p:nvSpPr>
          <p:cNvPr id="3" name="コンテンツ プレースホルダー 2"/>
          <p:cNvSpPr>
            <a:spLocks noGrp="1"/>
          </p:cNvSpPr>
          <p:nvPr>
            <p:ph idx="1"/>
          </p:nvPr>
        </p:nvSpPr>
        <p:spPr>
          <a:xfrm>
            <a:off x="685800" y="959153"/>
            <a:ext cx="10131425" cy="1629833"/>
          </a:xfrm>
        </p:spPr>
        <p:txBody>
          <a:bodyPr anchor="t">
            <a:normAutofit/>
          </a:bodyPr>
          <a:lstStyle/>
          <a:p>
            <a:pPr marL="0" indent="0">
              <a:buNone/>
            </a:pPr>
            <a:r>
              <a:rPr kumimoji="1" lang="ja-JP" altLang="en-US" sz="2800" dirty="0" smtClean="0"/>
              <a:t>アルゴリズムを図形や線、矢印などを用いて視覚的にあらわしたものを（</a:t>
            </a:r>
            <a:r>
              <a:rPr kumimoji="1" lang="ja-JP" altLang="en-US" sz="2800" dirty="0" smtClean="0">
                <a:solidFill>
                  <a:srgbClr val="FF0000"/>
                </a:solidFill>
              </a:rPr>
              <a:t>フローチャート</a:t>
            </a:r>
            <a:r>
              <a:rPr kumimoji="1" lang="ja-JP" altLang="en-US" sz="2800" dirty="0" smtClean="0"/>
              <a:t>）という。原則として、各処理の流れを上から下、左から右に記述し、流れを明示する場合に矢印を用いる。</a:t>
            </a:r>
            <a:endParaRPr kumimoji="1" lang="ja-JP" altLang="en-US" sz="2800" dirty="0"/>
          </a:p>
        </p:txBody>
      </p:sp>
      <p:sp>
        <p:nvSpPr>
          <p:cNvPr id="4" name="タイトル 1"/>
          <p:cNvSpPr txBox="1">
            <a:spLocks/>
          </p:cNvSpPr>
          <p:nvPr/>
        </p:nvSpPr>
        <p:spPr>
          <a:xfrm>
            <a:off x="685800" y="3294041"/>
            <a:ext cx="10131425" cy="8883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accent5">
                    <a:lumMod val="40000"/>
                    <a:lumOff val="60000"/>
                  </a:schemeClr>
                </a:solidFill>
              </a:rPr>
              <a:t>アルゴリズムの基本構造</a:t>
            </a:r>
            <a:endParaRPr lang="ja-JP" altLang="en-US" dirty="0">
              <a:solidFill>
                <a:schemeClr val="accent5">
                  <a:lumMod val="40000"/>
                  <a:lumOff val="60000"/>
                </a:schemeClr>
              </a:solidFill>
            </a:endParaRPr>
          </a:p>
        </p:txBody>
      </p:sp>
      <p:pic>
        <p:nvPicPr>
          <p:cNvPr id="1026" name="Picture 2" descr="アルゴリズムと流れ図 | ITの基礎知識｜ITパスポート・基本情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743" y="4131042"/>
            <a:ext cx="1441904" cy="2403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アルゴリズムと流れ図 | ITの基礎知識｜ITパスポート・基本情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756" y="4131042"/>
            <a:ext cx="2859769" cy="24512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アルゴリズムと流れ図 | ITの基礎知識｜ITパスポート・基本情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4596" y="4131042"/>
            <a:ext cx="1513321" cy="2522202"/>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856343" y="4252686"/>
            <a:ext cx="812800" cy="2162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順次構造</a:t>
            </a:r>
            <a:endParaRPr kumimoji="1" lang="ja-JP" altLang="en-US" sz="3200" dirty="0"/>
          </a:p>
        </p:txBody>
      </p:sp>
      <p:sp>
        <p:nvSpPr>
          <p:cNvPr id="9" name="角丸四角形 8"/>
          <p:cNvSpPr/>
          <p:nvPr/>
        </p:nvSpPr>
        <p:spPr>
          <a:xfrm>
            <a:off x="3860800" y="4252686"/>
            <a:ext cx="812800" cy="21626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smtClean="0"/>
              <a:t>分岐構造</a:t>
            </a:r>
            <a:endParaRPr kumimoji="1" lang="ja-JP" altLang="en-US" sz="3200" dirty="0"/>
          </a:p>
        </p:txBody>
      </p:sp>
      <p:sp>
        <p:nvSpPr>
          <p:cNvPr id="10" name="角丸四角形 9"/>
          <p:cNvSpPr/>
          <p:nvPr/>
        </p:nvSpPr>
        <p:spPr>
          <a:xfrm>
            <a:off x="8160200" y="4252686"/>
            <a:ext cx="812800" cy="21626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3200" dirty="0" smtClean="0"/>
              <a:t>反復構造</a:t>
            </a:r>
            <a:endParaRPr kumimoji="1" lang="ja-JP" altLang="en-US" sz="3200" dirty="0"/>
          </a:p>
        </p:txBody>
      </p:sp>
      <p:sp>
        <p:nvSpPr>
          <p:cNvPr id="6" name="正方形/長方形 5"/>
          <p:cNvSpPr/>
          <p:nvPr/>
        </p:nvSpPr>
        <p:spPr>
          <a:xfrm>
            <a:off x="801914" y="2378928"/>
            <a:ext cx="10827657" cy="1047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801914" y="2387484"/>
            <a:ext cx="10827657" cy="369332"/>
          </a:xfrm>
          <a:prstGeom prst="rect">
            <a:avLst/>
          </a:prstGeom>
          <a:noFill/>
        </p:spPr>
        <p:txBody>
          <a:bodyPr wrap="square" rtlCol="0">
            <a:spAutoFit/>
          </a:bodyPr>
          <a:lstStyle/>
          <a:p>
            <a:r>
              <a:rPr kumimoji="1" lang="ja-JP" altLang="en-US" b="1" dirty="0" smtClean="0">
                <a:solidFill>
                  <a:srgbClr val="002060"/>
                </a:solidFill>
              </a:rPr>
              <a:t>　　　　処理　　　　　　</a:t>
            </a:r>
            <a:r>
              <a:rPr kumimoji="1" lang="ja-JP" altLang="en-US" b="1" dirty="0">
                <a:solidFill>
                  <a:srgbClr val="002060"/>
                </a:solidFill>
              </a:rPr>
              <a:t>　　</a:t>
            </a:r>
            <a:r>
              <a:rPr kumimoji="1" lang="ja-JP" altLang="en-US" b="1" dirty="0" smtClean="0">
                <a:solidFill>
                  <a:srgbClr val="002060"/>
                </a:solidFill>
              </a:rPr>
              <a:t>条件分岐　　　　流れ　　　　　入出力　　　ループ端　　　　　　　　　　        端子（</a:t>
            </a:r>
            <a:r>
              <a:rPr kumimoji="1" lang="ja-JP" altLang="en-US" sz="1200" b="1" dirty="0" smtClean="0">
                <a:solidFill>
                  <a:srgbClr val="002060"/>
                </a:solidFill>
              </a:rPr>
              <a:t>最初</a:t>
            </a:r>
            <a:r>
              <a:rPr kumimoji="1" lang="en-US" altLang="ja-JP" sz="1200" b="1" dirty="0" smtClean="0">
                <a:solidFill>
                  <a:srgbClr val="002060"/>
                </a:solidFill>
              </a:rPr>
              <a:t>or</a:t>
            </a:r>
            <a:r>
              <a:rPr kumimoji="1" lang="ja-JP" altLang="en-US" sz="1200" b="1" dirty="0" smtClean="0">
                <a:solidFill>
                  <a:srgbClr val="002060"/>
                </a:solidFill>
              </a:rPr>
              <a:t>最後</a:t>
            </a:r>
            <a:r>
              <a:rPr kumimoji="1" lang="ja-JP" altLang="en-US" b="1" dirty="0" smtClean="0">
                <a:solidFill>
                  <a:srgbClr val="002060"/>
                </a:solidFill>
              </a:rPr>
              <a:t>）　　　　</a:t>
            </a:r>
            <a:endParaRPr kumimoji="1" lang="ja-JP" altLang="en-US" b="1" dirty="0">
              <a:solidFill>
                <a:srgbClr val="002060"/>
              </a:solidFill>
            </a:endParaRPr>
          </a:p>
        </p:txBody>
      </p:sp>
      <p:sp>
        <p:nvSpPr>
          <p:cNvPr id="8" name="フローチャート: 処理 7"/>
          <p:cNvSpPr/>
          <p:nvPr/>
        </p:nvSpPr>
        <p:spPr>
          <a:xfrm>
            <a:off x="1199243" y="2756816"/>
            <a:ext cx="1145952" cy="537225"/>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判断 10"/>
          <p:cNvSpPr/>
          <p:nvPr/>
        </p:nvSpPr>
        <p:spPr>
          <a:xfrm>
            <a:off x="2802394" y="2756253"/>
            <a:ext cx="1693405" cy="627898"/>
          </a:xfrm>
          <a:prstGeom prst="flowChartDecis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4940300" y="2756253"/>
            <a:ext cx="0" cy="5446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フローチャート: データ 13"/>
          <p:cNvSpPr/>
          <p:nvPr/>
        </p:nvSpPr>
        <p:spPr>
          <a:xfrm>
            <a:off x="5573712" y="2756253"/>
            <a:ext cx="1360488" cy="509121"/>
          </a:xfrm>
          <a:prstGeom prst="flowChartInputOutp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片側の 2 つの角を切り取った四角形 15"/>
          <p:cNvSpPr/>
          <p:nvPr/>
        </p:nvSpPr>
        <p:spPr>
          <a:xfrm>
            <a:off x="8034338" y="2438231"/>
            <a:ext cx="1371600" cy="327141"/>
          </a:xfrm>
          <a:prstGeom prst="snip2SameRect">
            <a:avLst>
              <a:gd name="adj1" fmla="val 40930"/>
              <a:gd name="adj2"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切り取った四角形 20"/>
          <p:cNvSpPr/>
          <p:nvPr/>
        </p:nvSpPr>
        <p:spPr>
          <a:xfrm flipV="1">
            <a:off x="8034338" y="3057771"/>
            <a:ext cx="1371600" cy="332042"/>
          </a:xfrm>
          <a:prstGeom prst="snip2SameRect">
            <a:avLst>
              <a:gd name="adj1" fmla="val 40930"/>
              <a:gd name="adj2" fmla="val 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8718550" y="2819400"/>
            <a:ext cx="0" cy="20662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フローチャート: 代替処理 21"/>
          <p:cNvSpPr/>
          <p:nvPr/>
        </p:nvSpPr>
        <p:spPr>
          <a:xfrm>
            <a:off x="9804400" y="2819400"/>
            <a:ext cx="1562100" cy="481460"/>
          </a:xfrm>
          <a:prstGeom prst="flowChartAlternate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280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380" y="297767"/>
            <a:ext cx="10131425" cy="876300"/>
          </a:xfrm>
        </p:spPr>
        <p:txBody>
          <a:bodyPr/>
          <a:lstStyle/>
          <a:p>
            <a:r>
              <a:rPr lang="ja-JP" altLang="en-US" dirty="0" smtClean="0"/>
              <a:t>フローチャートの例「あっちむいてホイ！」</a:t>
            </a:r>
            <a:endParaRPr kumimoji="1" lang="ja-JP" altLang="en-US" dirty="0"/>
          </a:p>
        </p:txBody>
      </p:sp>
      <p:pic>
        <p:nvPicPr>
          <p:cNvPr id="4" name="Picture 2" descr="アルゴリズムの３つの基本構造｜フローチャートを使って解説！"/>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79099" y="1174067"/>
            <a:ext cx="4578186" cy="55390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じゃんけん | 無料イラスト素材｜素材ラボ"/>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014" y="2260370"/>
            <a:ext cx="4340420" cy="305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835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609600"/>
            <a:ext cx="5276849" cy="1456267"/>
          </a:xfrm>
        </p:spPr>
        <p:txBody>
          <a:bodyPr/>
          <a:lstStyle/>
          <a:p>
            <a:r>
              <a:rPr lang="ja-JP" altLang="en-US" dirty="0" smtClean="0"/>
              <a:t>銀行</a:t>
            </a:r>
            <a:r>
              <a:rPr lang="en-US" altLang="ja-JP" dirty="0" smtClean="0"/>
              <a:t>ATM</a:t>
            </a:r>
            <a:r>
              <a:rPr lang="ja-JP" altLang="en-US" dirty="0" smtClean="0"/>
              <a:t>のアルゴリズム</a:t>
            </a:r>
            <a:endParaRPr kumimoji="1" lang="ja-JP" altLang="en-US" dirty="0"/>
          </a:p>
        </p:txBody>
      </p:sp>
      <p:pic>
        <p:nvPicPr>
          <p:cNvPr id="2051" name="Picture 3" descr="JK110_1"/>
          <p:cNvPicPr>
            <a:picLocks noChangeAspect="1" noChangeArrowheads="1"/>
          </p:cNvPicPr>
          <p:nvPr/>
        </p:nvPicPr>
        <p:blipFill>
          <a:blip r:embed="rId3">
            <a:extLst>
              <a:ext uri="{28A0092B-C50C-407E-A947-70E740481C1C}">
                <a14:useLocalDpi xmlns:a14="http://schemas.microsoft.com/office/drawing/2010/main" val="0"/>
              </a:ext>
            </a:extLst>
          </a:blip>
          <a:srcRect t="8298"/>
          <a:stretch>
            <a:fillRect/>
          </a:stretch>
        </p:blipFill>
        <p:spPr bwMode="auto">
          <a:xfrm>
            <a:off x="85822" y="2142067"/>
            <a:ext cx="7603580" cy="31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p:cNvGrpSpPr/>
          <p:nvPr/>
        </p:nvGrpSpPr>
        <p:grpSpPr>
          <a:xfrm>
            <a:off x="7830916" y="159658"/>
            <a:ext cx="3867598" cy="6574970"/>
            <a:chOff x="6466573" y="188687"/>
            <a:chExt cx="3867598" cy="6574970"/>
          </a:xfrm>
        </p:grpSpPr>
        <p:sp>
          <p:nvSpPr>
            <p:cNvPr id="4" name="正方形/長方形 3"/>
            <p:cNvSpPr/>
            <p:nvPr/>
          </p:nvSpPr>
          <p:spPr>
            <a:xfrm>
              <a:off x="6466573" y="188687"/>
              <a:ext cx="3867598" cy="6574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図 124" descr="b51_60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17" t="1613" r="4544" b="1051"/>
            <a:stretch>
              <a:fillRect/>
            </a:stretch>
          </p:blipFill>
          <p:spPr bwMode="auto">
            <a:xfrm>
              <a:off x="6749601" y="377516"/>
              <a:ext cx="3170912" cy="632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50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215152"/>
            <a:ext cx="10131425" cy="1456267"/>
          </a:xfrm>
        </p:spPr>
        <p:txBody>
          <a:bodyPr/>
          <a:lstStyle/>
          <a:p>
            <a:r>
              <a:rPr kumimoji="1" lang="ja-JP" altLang="en-US" dirty="0" smtClean="0"/>
              <a:t>「プログラミング」とは？</a:t>
            </a:r>
            <a:endParaRPr kumimoji="1" lang="ja-JP" altLang="en-US" dirty="0"/>
          </a:p>
        </p:txBody>
      </p:sp>
      <p:sp>
        <p:nvSpPr>
          <p:cNvPr id="3" name="コンテンツ プレースホルダー 2"/>
          <p:cNvSpPr>
            <a:spLocks noGrp="1"/>
          </p:cNvSpPr>
          <p:nvPr>
            <p:ph idx="1"/>
          </p:nvPr>
        </p:nvSpPr>
        <p:spPr>
          <a:xfrm>
            <a:off x="685801" y="1536948"/>
            <a:ext cx="10131425" cy="5084569"/>
          </a:xfrm>
        </p:spPr>
        <p:txBody>
          <a:bodyPr>
            <a:noAutofit/>
          </a:bodyPr>
          <a:lstStyle/>
          <a:p>
            <a:pPr>
              <a:buFont typeface="Arial" panose="020B0604020202020204" pitchFamily="34" charset="0"/>
              <a:buChar char="•"/>
            </a:pPr>
            <a:r>
              <a:rPr lang="ja-JP" altLang="en-US" sz="3200" dirty="0">
                <a:solidFill>
                  <a:srgbClr val="FFC000"/>
                </a:solidFill>
              </a:rPr>
              <a:t>プログラミング</a:t>
            </a:r>
          </a:p>
          <a:p>
            <a:pPr marL="0" indent="0">
              <a:buNone/>
            </a:pPr>
            <a:r>
              <a:rPr lang="en-US" altLang="ja-JP" sz="2400" dirty="0" smtClean="0"/>
              <a:t>	</a:t>
            </a:r>
            <a:r>
              <a:rPr lang="ja-JP" altLang="en-US" sz="2400" dirty="0" smtClean="0"/>
              <a:t>プログラミング</a:t>
            </a:r>
            <a:r>
              <a:rPr lang="ja-JP" altLang="en-US" sz="2400" dirty="0"/>
              <a:t>言語を使ってコンピュータに指示をすること</a:t>
            </a:r>
            <a:r>
              <a:rPr lang="ja-JP" altLang="en-US" sz="2400" dirty="0" smtClean="0"/>
              <a:t>。</a:t>
            </a:r>
            <a:endParaRPr lang="en-US" altLang="ja-JP" sz="2400" dirty="0" smtClean="0"/>
          </a:p>
          <a:p>
            <a:pPr marL="0" indent="0">
              <a:buNone/>
            </a:pPr>
            <a:endParaRPr lang="ja-JP" altLang="en-US" sz="2400" dirty="0"/>
          </a:p>
          <a:p>
            <a:r>
              <a:rPr lang="ja-JP" altLang="en-US" sz="3200" dirty="0">
                <a:solidFill>
                  <a:srgbClr val="FFC000"/>
                </a:solidFill>
              </a:rPr>
              <a:t>プログラミング言語</a:t>
            </a:r>
          </a:p>
          <a:p>
            <a:pPr marL="0" indent="0">
              <a:buNone/>
            </a:pPr>
            <a:r>
              <a:rPr lang="en-US" altLang="ja-JP" sz="2400" dirty="0" smtClean="0"/>
              <a:t>	</a:t>
            </a:r>
            <a:r>
              <a:rPr lang="ja-JP" altLang="en-US" sz="2400" dirty="0" smtClean="0"/>
              <a:t>コンピュータ</a:t>
            </a:r>
            <a:r>
              <a:rPr lang="ja-JP" altLang="en-US" sz="2400" dirty="0"/>
              <a:t>の使う機械語と人間の使う言語の間の言葉</a:t>
            </a:r>
            <a:r>
              <a:rPr lang="ja-JP" altLang="en-US" sz="2400" dirty="0" smtClean="0"/>
              <a:t>。 </a:t>
            </a:r>
            <a:r>
              <a:rPr lang="en-US" altLang="ja-JP" sz="2400" dirty="0" smtClean="0"/>
              <a:t/>
            </a:r>
            <a:br>
              <a:rPr lang="en-US" altLang="ja-JP" sz="2400" dirty="0" smtClean="0"/>
            </a:br>
            <a:r>
              <a:rPr lang="ja-JP" altLang="en-US" sz="2400" dirty="0" smtClean="0"/>
              <a:t>　　　人間</a:t>
            </a:r>
            <a:r>
              <a:rPr lang="ja-JP" altLang="en-US" sz="2400" dirty="0"/>
              <a:t>の指示をコンピュータに伝える</a:t>
            </a:r>
            <a:r>
              <a:rPr lang="ja-JP" altLang="en-US" sz="2400" dirty="0" smtClean="0"/>
              <a:t>役割がある</a:t>
            </a:r>
            <a:endParaRPr lang="en-US" altLang="ja-JP" sz="2400" dirty="0" smtClean="0"/>
          </a:p>
          <a:p>
            <a:pPr marL="0" indent="0">
              <a:buNone/>
            </a:pPr>
            <a:endParaRPr lang="ja-JP" altLang="en-US" sz="2400" dirty="0"/>
          </a:p>
          <a:p>
            <a:r>
              <a:rPr lang="ja-JP" altLang="en-US" sz="3200" dirty="0">
                <a:solidFill>
                  <a:srgbClr val="FFC000"/>
                </a:solidFill>
              </a:rPr>
              <a:t>プログラム</a:t>
            </a:r>
          </a:p>
          <a:p>
            <a:pPr marL="0" indent="0">
              <a:buNone/>
            </a:pPr>
            <a:r>
              <a:rPr lang="en-US" altLang="ja-JP" sz="2400" dirty="0" smtClean="0"/>
              <a:t>	</a:t>
            </a:r>
            <a:r>
              <a:rPr lang="ja-JP" altLang="en-US" sz="2400" dirty="0" smtClean="0"/>
              <a:t>実行</a:t>
            </a:r>
            <a:r>
              <a:rPr lang="ja-JP" altLang="en-US" sz="2400" dirty="0"/>
              <a:t>する指示の順番や内容 （実行計画</a:t>
            </a:r>
            <a:r>
              <a:rPr lang="ja-JP" altLang="en-US" sz="2400" dirty="0" smtClean="0"/>
              <a:t>）</a:t>
            </a:r>
            <a:endParaRPr kumimoji="1" lang="ja-JP" altLang="en-US" sz="2400" dirty="0"/>
          </a:p>
        </p:txBody>
      </p:sp>
    </p:spTree>
    <p:extLst>
      <p:ext uri="{BB962C8B-B14F-4D97-AF65-F5344CB8AC3E}">
        <p14:creationId xmlns:p14="http://schemas.microsoft.com/office/powerpoint/2010/main" val="4226871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TM03457452[[fn=天空]]</Template>
  <TotalTime>758</TotalTime>
  <Words>1673</Words>
  <Application>Microsoft Office PowerPoint</Application>
  <PresentationFormat>ワイド画面</PresentationFormat>
  <Paragraphs>343</Paragraphs>
  <Slides>41</Slides>
  <Notes>41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Arial Unicode MS</vt:lpstr>
      <vt:lpstr>Helvetica Neue</vt:lpstr>
      <vt:lpstr>ＭＳ Ｐゴシック</vt:lpstr>
      <vt:lpstr>MS UI Gothic</vt:lpstr>
      <vt:lpstr>Arial</vt:lpstr>
      <vt:lpstr>Calibri</vt:lpstr>
      <vt:lpstr>Calibri Light</vt:lpstr>
      <vt:lpstr>天空</vt:lpstr>
      <vt:lpstr> プログラミングの授業</vt:lpstr>
      <vt:lpstr>アルゴリズムとフローチャート</vt:lpstr>
      <vt:lpstr>アルゴリズム </vt:lpstr>
      <vt:lpstr>アルゴリズムの効率化 </vt:lpstr>
      <vt:lpstr>素数を求めるプログラム：アルゴリズムによる差</vt:lpstr>
      <vt:lpstr>フローチャート</vt:lpstr>
      <vt:lpstr>フローチャートの例「あっちむいてホイ！」</vt:lpstr>
      <vt:lpstr>銀行ATMのアルゴリズム</vt:lpstr>
      <vt:lpstr>「プログラミング」とは？</vt:lpstr>
      <vt:lpstr>PowerPoint プレゼンテーション</vt:lpstr>
      <vt:lpstr>PowerPoint プレゼンテーション</vt:lpstr>
      <vt:lpstr>PowerPoint プレゼンテーション</vt:lpstr>
      <vt:lpstr>PowerPoint プレゼンテーション</vt:lpstr>
      <vt:lpstr>1-2　コードを書いてみよう！</vt:lpstr>
      <vt:lpstr>その他のルール</vt:lpstr>
      <vt:lpstr>その他のルール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プログラミング実習</vt:lpstr>
      <vt:lpstr>PowerPoint プレゼンテーション</vt:lpstr>
      <vt:lpstr>PowerPoint プレゼンテーション</vt:lpstr>
      <vt:lpstr>反応するおもな言葉</vt:lpstr>
      <vt:lpstr>PowerPoint プレゼンテーション</vt:lpstr>
      <vt:lpstr> プログラミング実習</vt:lpstr>
      <vt:lpstr>PowerPoint プレゼンテーション</vt:lpstr>
      <vt:lpstr>実習③ :  「Exercise1-3：サイコロを振る」をやってみよう！</vt:lpstr>
      <vt:lpstr>□演習１:  「Exercise1-5：年齢予想ゲーム」 を5分以内にやってみよう！⇒ 時間内にできた人は加点</vt:lpstr>
      <vt:lpstr>変数とは？</vt:lpstr>
      <vt:lpstr>実習④ :  Step2：条件分岐「Exercise2-2：今日の晩御飯は？」 を演示を見ながらやってみよう！</vt:lpstr>
      <vt:lpstr>□演習２:  「Exercise2-1：サイコロ　再び」 を5分以内にやってみよう！⇒ 時間内にできた人は加点</vt:lpstr>
      <vt:lpstr>for文 とは？</vt:lpstr>
      <vt:lpstr>実習⑤ : Step3：繰り返し処理「Exercise3-3：20年後の預金額」を演示を見ながらやってみよう！</vt:lpstr>
      <vt:lpstr>□演習３:  「Exercise3-1：夢想花」 を5分以内にやってみよう！⇒ 時間内にできた人は加点</vt:lpstr>
      <vt:lpstr>□演習４: 「Practice1-1:年齢予想ゲーム再考」 を10分以内にやってみよう！⇒ 時間内にできた人は加点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プログラミングの学び</dc:title>
  <dc:creator>Windows User</dc:creator>
  <cp:lastModifiedBy>n-suzuki</cp:lastModifiedBy>
  <cp:revision>71</cp:revision>
  <dcterms:created xsi:type="dcterms:W3CDTF">2021-09-26T10:01:17Z</dcterms:created>
  <dcterms:modified xsi:type="dcterms:W3CDTF">2022-08-25T01:02:17Z</dcterms:modified>
</cp:coreProperties>
</file>